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430" r:id="rId2"/>
    <p:sldId id="566" r:id="rId3"/>
    <p:sldId id="619" r:id="rId4"/>
    <p:sldId id="598" r:id="rId5"/>
    <p:sldId id="599" r:id="rId6"/>
    <p:sldId id="600" r:id="rId7"/>
    <p:sldId id="601" r:id="rId8"/>
    <p:sldId id="602" r:id="rId9"/>
    <p:sldId id="603" r:id="rId10"/>
    <p:sldId id="604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20" r:id="rId24"/>
    <p:sldId id="605" r:id="rId25"/>
    <p:sldId id="621" r:id="rId26"/>
    <p:sldId id="622" r:id="rId27"/>
    <p:sldId id="623" r:id="rId28"/>
    <p:sldId id="606" r:id="rId29"/>
    <p:sldId id="624" r:id="rId30"/>
    <p:sldId id="625" r:id="rId31"/>
    <p:sldId id="626" r:id="rId32"/>
    <p:sldId id="631" r:id="rId33"/>
    <p:sldId id="630" r:id="rId34"/>
    <p:sldId id="632" r:id="rId35"/>
    <p:sldId id="627" r:id="rId36"/>
    <p:sldId id="628" r:id="rId37"/>
    <p:sldId id="641" r:id="rId38"/>
    <p:sldId id="629" r:id="rId39"/>
    <p:sldId id="633" r:id="rId40"/>
    <p:sldId id="640" r:id="rId41"/>
    <p:sldId id="636" r:id="rId42"/>
    <p:sldId id="634" r:id="rId43"/>
    <p:sldId id="642" r:id="rId44"/>
    <p:sldId id="639" r:id="rId45"/>
    <p:sldId id="637" r:id="rId46"/>
    <p:sldId id="644" r:id="rId47"/>
    <p:sldId id="645" r:id="rId48"/>
    <p:sldId id="638" r:id="rId49"/>
    <p:sldId id="635" r:id="rId50"/>
    <p:sldId id="646" r:id="rId51"/>
    <p:sldId id="649" r:id="rId52"/>
    <p:sldId id="647" r:id="rId53"/>
    <p:sldId id="648" r:id="rId54"/>
    <p:sldId id="650" r:id="rId55"/>
    <p:sldId id="652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666" r:id="rId66"/>
    <p:sldId id="678" r:id="rId67"/>
    <p:sldId id="667" r:id="rId68"/>
    <p:sldId id="677" r:id="rId69"/>
    <p:sldId id="676" r:id="rId70"/>
    <p:sldId id="663" r:id="rId71"/>
    <p:sldId id="665" r:id="rId72"/>
    <p:sldId id="664" r:id="rId73"/>
    <p:sldId id="668" r:id="rId74"/>
    <p:sldId id="669" r:id="rId75"/>
    <p:sldId id="670" r:id="rId76"/>
    <p:sldId id="675" r:id="rId77"/>
    <p:sldId id="679" r:id="rId78"/>
    <p:sldId id="671" r:id="rId79"/>
    <p:sldId id="672" r:id="rId80"/>
    <p:sldId id="673" r:id="rId81"/>
    <p:sldId id="674" r:id="rId82"/>
    <p:sldId id="680" r:id="rId83"/>
    <p:sldId id="681" r:id="rId84"/>
    <p:sldId id="685" r:id="rId85"/>
    <p:sldId id="686" r:id="rId86"/>
    <p:sldId id="682" r:id="rId87"/>
    <p:sldId id="691" r:id="rId88"/>
    <p:sldId id="683" r:id="rId89"/>
    <p:sldId id="684" r:id="rId90"/>
    <p:sldId id="687" r:id="rId91"/>
    <p:sldId id="692" r:id="rId92"/>
    <p:sldId id="688" r:id="rId93"/>
    <p:sldId id="690" r:id="rId94"/>
    <p:sldId id="693" r:id="rId95"/>
    <p:sldId id="689" r:id="rId96"/>
    <p:sldId id="694" r:id="rId97"/>
    <p:sldId id="695" r:id="rId98"/>
    <p:sldId id="696" r:id="rId99"/>
    <p:sldId id="700" r:id="rId100"/>
    <p:sldId id="697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6D6"/>
    <a:srgbClr val="F5A1DF"/>
    <a:srgbClr val="77A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D145-7D7F-4051-943E-F7F0329EA339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85AF-17BD-400C-BDA6-98B43AA40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40BA-4B6C-4C6A-884F-9F5111840162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95A-706D-4E13-A371-7BA2AEB96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0583-63EA-423C-A6D6-7FBA86063116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E528-A35A-443D-B71B-02A47712968F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CA2B-4E3E-46D9-863E-F2B5FEF86612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65DF-E015-44AA-AECE-F2F2D01C88D2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1C4-94F3-4459-913E-346FDDB3FEE4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53-F917-49B3-B4F0-6A5E313C1C74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447-AD03-4371-829E-C0E0684BD5DA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622C-886D-4DF9-BB48-7E0A2CB90B2C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D198-CB93-43FE-97BD-738A74F32F54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0ED-EE74-4770-B554-BBE98D83DAE9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6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EE7F-72AA-4A87-A287-AF4281EBE3AB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36D0-80C2-4652-A225-90828AB5C4C9}" type="datetime1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66863"/>
            <a:ext cx="860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1" y="1006252"/>
            <a:ext cx="10738745" cy="208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다음과 </a:t>
            </a:r>
            <a:r>
              <a:rPr lang="ko-KR" altLang="en-US" sz="2000" b="1" dirty="0"/>
              <a:t>같은 기능의 </a:t>
            </a:r>
            <a:r>
              <a:rPr lang="en-US" altLang="ko-KR" sz="2000" b="1" dirty="0" err="1"/>
              <a:t>make_ceil</a:t>
            </a:r>
            <a:r>
              <a:rPr lang="en-US" altLang="ko-KR" sz="2000" b="1" dirty="0"/>
              <a:t> (float x) </a:t>
            </a:r>
            <a:r>
              <a:rPr lang="ko-KR" altLang="en-US" sz="2000" b="1" dirty="0"/>
              <a:t>함수를 만들어 </a:t>
            </a:r>
            <a:r>
              <a:rPr lang="ko-KR" altLang="en-US" sz="2000" b="1" dirty="0" smtClean="0"/>
              <a:t>보시오</a:t>
            </a:r>
            <a:r>
              <a:rPr lang="en-US" altLang="ko-KR" sz="2000" b="1" dirty="0" smtClean="0"/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/>
              <a:t>실행 예</a:t>
            </a:r>
            <a:r>
              <a:rPr lang="en-US" altLang="ko-KR" sz="2000" b="1" dirty="0"/>
              <a:t>) 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make_ceil</a:t>
            </a:r>
            <a:r>
              <a:rPr lang="en-US" altLang="ko-KR" sz="2000" b="1" dirty="0" smtClean="0"/>
              <a:t>(2.5</a:t>
            </a:r>
            <a:r>
              <a:rPr lang="en-US" altLang="ko-KR" sz="2000" b="1" dirty="0"/>
              <a:t>); // 3.0</a:t>
            </a:r>
            <a:r>
              <a:rPr lang="ko-KR" altLang="en-US" sz="2000" b="1" dirty="0"/>
              <a:t>을 반환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 </a:t>
            </a:r>
            <a:r>
              <a:rPr lang="en-US" altLang="ko-KR" sz="2000" b="1" dirty="0" err="1" smtClean="0"/>
              <a:t>make_ceil</a:t>
            </a:r>
            <a:r>
              <a:rPr lang="en-US" altLang="ko-KR" sz="2000" b="1" dirty="0"/>
              <a:t>(-2.5); // -2.0</a:t>
            </a:r>
            <a:r>
              <a:rPr lang="ko-KR" altLang="en-US" sz="2000" b="1" dirty="0"/>
              <a:t>을 반환</a:t>
            </a:r>
          </a:p>
        </p:txBody>
      </p:sp>
    </p:spTree>
    <p:extLst>
      <p:ext uri="{BB962C8B-B14F-4D97-AF65-F5344CB8AC3E}">
        <p14:creationId xmlns:p14="http://schemas.microsoft.com/office/powerpoint/2010/main" val="18297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다음과 </a:t>
            </a:r>
            <a:r>
              <a:rPr lang="ko-KR" altLang="en-US" sz="2000" b="1" dirty="0"/>
              <a:t>같은 기능의 </a:t>
            </a:r>
            <a:r>
              <a:rPr lang="en-US" altLang="ko-KR" sz="2000" b="1" dirty="0" err="1"/>
              <a:t>make_floor</a:t>
            </a:r>
            <a:r>
              <a:rPr lang="en-US" altLang="ko-KR" sz="2000" b="1" dirty="0"/>
              <a:t>(float x) </a:t>
            </a:r>
            <a:r>
              <a:rPr lang="ko-KR" altLang="en-US" sz="2000" b="1" dirty="0"/>
              <a:t>함수를 만들어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r>
              <a:rPr lang="en-US" altLang="ko-KR" sz="2000" b="1" dirty="0" err="1"/>
              <a:t>make_floor</a:t>
            </a:r>
            <a:r>
              <a:rPr lang="en-US" altLang="ko-KR" sz="2000" b="1" dirty="0"/>
              <a:t>(2.5); // 2.0</a:t>
            </a:r>
            <a:r>
              <a:rPr lang="ko-KR" altLang="en-US" sz="2000" b="1" dirty="0"/>
              <a:t>을 반환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</a:t>
            </a:r>
            <a:r>
              <a:rPr lang="en-US" altLang="ko-KR" sz="2000" b="1" dirty="0" err="1" smtClean="0"/>
              <a:t>make_floor</a:t>
            </a:r>
            <a:r>
              <a:rPr lang="en-US" altLang="ko-KR" sz="2000" b="1" dirty="0"/>
              <a:t>(-2.5); // </a:t>
            </a:r>
            <a:r>
              <a:rPr lang="en-US" altLang="ko-KR" sz="2000" b="1" dirty="0" smtClean="0"/>
              <a:t>-3.0</a:t>
            </a:r>
            <a:r>
              <a:rPr lang="ko-KR" altLang="en-US" sz="2000" b="1" dirty="0"/>
              <a:t>을 반환</a:t>
            </a:r>
          </a:p>
        </p:txBody>
      </p:sp>
    </p:spTree>
    <p:extLst>
      <p:ext uri="{BB962C8B-B14F-4D97-AF65-F5344CB8AC3E}">
        <p14:creationId xmlns:p14="http://schemas.microsoft.com/office/powerpoint/2010/main" val="5964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다음과 같은 기능의 </a:t>
            </a:r>
            <a:r>
              <a:rPr lang="en-US" altLang="ko-KR" sz="2000" b="1" dirty="0" err="1"/>
              <a:t>make_abs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x) </a:t>
            </a:r>
            <a:r>
              <a:rPr lang="ko-KR" altLang="en-US" sz="2000" b="1" dirty="0"/>
              <a:t>함수를 만들어 보시오 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r>
              <a:rPr lang="en-US" altLang="ko-KR" sz="2000" b="1" dirty="0" err="1"/>
              <a:t>make_abs</a:t>
            </a:r>
            <a:r>
              <a:rPr lang="en-US" altLang="ko-KR" sz="2000" b="1" dirty="0"/>
              <a:t>(-7); // 7</a:t>
            </a:r>
            <a:r>
              <a:rPr lang="ko-KR" altLang="en-US" sz="2000" b="1" dirty="0"/>
              <a:t>을 반환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</a:t>
            </a:r>
            <a:r>
              <a:rPr lang="en-US" altLang="ko-KR" sz="2000" b="1" dirty="0" err="1" smtClean="0"/>
              <a:t>make_abs</a:t>
            </a:r>
            <a:r>
              <a:rPr lang="en-US" altLang="ko-KR" sz="2000" b="1" dirty="0" smtClean="0"/>
              <a:t>(7</a:t>
            </a:r>
            <a:r>
              <a:rPr lang="en-US" altLang="ko-KR" sz="2000" b="1" dirty="0"/>
              <a:t>); //7</a:t>
            </a:r>
            <a:r>
              <a:rPr lang="ko-KR" altLang="en-US" sz="2000" b="1" dirty="0"/>
              <a:t>을 반환</a:t>
            </a:r>
          </a:p>
        </p:txBody>
      </p:sp>
    </p:spTree>
    <p:extLst>
      <p:ext uri="{BB962C8B-B14F-4D97-AF65-F5344CB8AC3E}">
        <p14:creationId xmlns:p14="http://schemas.microsoft.com/office/powerpoint/2010/main" val="18109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다음과 같은 기능의 </a:t>
            </a:r>
            <a:r>
              <a:rPr lang="en-US" altLang="ko-KR" sz="2000" b="1" dirty="0" err="1"/>
              <a:t>make_fabs</a:t>
            </a:r>
            <a:r>
              <a:rPr lang="en-US" altLang="ko-KR" sz="2000" b="1" dirty="0"/>
              <a:t>(float x) </a:t>
            </a:r>
            <a:r>
              <a:rPr lang="ko-KR" altLang="en-US" sz="2000" b="1" dirty="0"/>
              <a:t>함수를 만들어 보시오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r>
              <a:rPr lang="en-US" altLang="ko-KR" sz="2000" b="1" dirty="0" err="1"/>
              <a:t>make_fabs</a:t>
            </a:r>
            <a:r>
              <a:rPr lang="en-US" altLang="ko-KR" sz="2000" b="1" dirty="0"/>
              <a:t>(-3.14); //3.14</a:t>
            </a:r>
            <a:r>
              <a:rPr lang="ko-KR" altLang="en-US" sz="2000" b="1" dirty="0"/>
              <a:t>를 반환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  </a:t>
            </a:r>
            <a:r>
              <a:rPr lang="en-US" altLang="ko-KR" sz="2000" b="1" dirty="0" err="1" smtClean="0"/>
              <a:t>make_fabs</a:t>
            </a:r>
            <a:r>
              <a:rPr lang="en-US" altLang="ko-KR" sz="2000" b="1" dirty="0" smtClean="0"/>
              <a:t>(3.14</a:t>
            </a:r>
            <a:r>
              <a:rPr lang="en-US" altLang="ko-KR" sz="2000" b="1" dirty="0"/>
              <a:t>) ; // 3.14</a:t>
            </a:r>
            <a:r>
              <a:rPr lang="ko-KR" altLang="en-US" sz="2000" b="1" dirty="0"/>
              <a:t>를 반환</a:t>
            </a:r>
          </a:p>
        </p:txBody>
      </p:sp>
    </p:spTree>
    <p:extLst>
      <p:ext uri="{BB962C8B-B14F-4D97-AF65-F5344CB8AC3E}">
        <p14:creationId xmlns:p14="http://schemas.microsoft.com/office/powerpoint/2010/main" val="41184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5</a:t>
            </a:r>
            <a:r>
              <a:rPr lang="en-US" altLang="ko-KR" sz="2000" b="1" dirty="0" smtClean="0"/>
              <a:t>.  x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/>
              <a:t>y</a:t>
            </a:r>
            <a:r>
              <a:rPr lang="ko-KR" altLang="en-US" sz="2000" b="1" dirty="0" smtClean="0"/>
              <a:t>승을 </a:t>
            </a:r>
            <a:r>
              <a:rPr lang="ko-KR" altLang="en-US" sz="2000" b="1" dirty="0"/>
              <a:t>구하는 함수인 </a:t>
            </a:r>
            <a:r>
              <a:rPr lang="en-US" altLang="ko-KR" sz="2000" b="1" dirty="0" err="1"/>
              <a:t>make_pow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y) </a:t>
            </a:r>
            <a:r>
              <a:rPr lang="ko-KR" altLang="en-US" sz="2000" b="1" dirty="0"/>
              <a:t>함수를 만들어 보시오</a:t>
            </a:r>
            <a:r>
              <a:rPr lang="en-US" altLang="ko-KR" sz="2000" b="1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r>
              <a:rPr lang="en-US" altLang="ko-KR" sz="2000" b="1" dirty="0" err="1"/>
              <a:t>make_pow</a:t>
            </a:r>
            <a:r>
              <a:rPr lang="en-US" altLang="ko-KR" sz="2000" b="1" dirty="0"/>
              <a:t>(2, 10); // 1024.00</a:t>
            </a:r>
            <a:r>
              <a:rPr lang="ko-KR" altLang="en-US" sz="2000" b="1" dirty="0"/>
              <a:t>을 반환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   </a:t>
            </a:r>
            <a:r>
              <a:rPr lang="en-US" altLang="ko-KR" sz="2000" b="1" dirty="0" err="1" smtClean="0"/>
              <a:t>make_pow</a:t>
            </a:r>
            <a:r>
              <a:rPr lang="en-US" altLang="ko-KR" sz="2000" b="1" dirty="0" smtClean="0"/>
              <a:t>(2</a:t>
            </a:r>
            <a:r>
              <a:rPr lang="en-US" altLang="ko-KR" sz="2000" b="1" dirty="0"/>
              <a:t>, -1); // 0.5</a:t>
            </a:r>
            <a:r>
              <a:rPr lang="ko-KR" altLang="en-US" sz="2000" b="1" dirty="0"/>
              <a:t>를 반환</a:t>
            </a:r>
          </a:p>
        </p:txBody>
      </p:sp>
    </p:spTree>
    <p:extLst>
      <p:ext uri="{BB962C8B-B14F-4D97-AF65-F5344CB8AC3E}">
        <p14:creationId xmlns:p14="http://schemas.microsoft.com/office/powerpoint/2010/main" val="27695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698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다음과 같은 간단한 기능을 하는 함수들을 작성하고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사용자로부터 </a:t>
            </a:r>
            <a:r>
              <a:rPr lang="ko-KR" altLang="en-US" sz="2000" b="1" dirty="0" smtClean="0"/>
              <a:t>임의의 </a:t>
            </a:r>
            <a:r>
              <a:rPr lang="ko-KR" altLang="en-US" sz="2000" b="1" dirty="0"/>
              <a:t>값을 </a:t>
            </a:r>
            <a:r>
              <a:rPr lang="ko-KR" altLang="en-US" sz="2000" b="1" dirty="0" smtClean="0"/>
              <a:t>입력 받은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후에 </a:t>
            </a:r>
            <a:r>
              <a:rPr lang="ko-KR" altLang="en-US" sz="2000" b="1" dirty="0"/>
              <a:t>작성한 함수들을 테스트하여 보자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6-1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주어진 정수가 짝수이면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을 반환하고 홀수 이면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을 반환하는 함수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</a:t>
            </a: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even(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n</a:t>
            </a:r>
            <a:r>
              <a:rPr lang="en-US" altLang="ko-KR" sz="2000" b="1" dirty="0" smtClean="0"/>
              <a:t>)</a:t>
            </a:r>
          </a:p>
          <a:p>
            <a:pPr fontAlgn="base">
              <a:lnSpc>
                <a:spcPct val="150000"/>
              </a:lnSpc>
            </a:pP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6-2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주어진 정수가 음수이면 </a:t>
            </a:r>
            <a:r>
              <a:rPr lang="en-US" altLang="ko-KR" sz="2000" b="1" dirty="0"/>
              <a:t>–1</a:t>
            </a:r>
            <a:r>
              <a:rPr lang="ko-KR" altLang="en-US" sz="2000" b="1" dirty="0"/>
              <a:t>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양수이면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을 </a:t>
            </a:r>
            <a:r>
              <a:rPr lang="en-US" altLang="ko-KR" sz="2000" b="1" dirty="0"/>
              <a:t>0 </a:t>
            </a:r>
            <a:r>
              <a:rPr lang="ko-KR" altLang="en-US" sz="2000" b="1" dirty="0"/>
              <a:t>이면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을 반환하는 함수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</a:t>
            </a: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sign(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n)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22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7. </a:t>
            </a:r>
            <a:r>
              <a:rPr lang="ko-KR" altLang="en-US" sz="2000" b="1" dirty="0"/>
              <a:t>화씨 온도 </a:t>
            </a:r>
            <a:r>
              <a:rPr lang="en-US" altLang="ko-KR" sz="2000" b="1" dirty="0"/>
              <a:t>(F)</a:t>
            </a:r>
            <a:r>
              <a:rPr lang="ko-KR" altLang="en-US" sz="2000" b="1" dirty="0"/>
              <a:t>를 섭씨 온도 </a:t>
            </a:r>
            <a:r>
              <a:rPr lang="en-US" altLang="ko-KR" sz="2000" b="1" dirty="0"/>
              <a:t>(C)</a:t>
            </a:r>
            <a:r>
              <a:rPr lang="ko-KR" altLang="en-US" sz="2000" b="1" dirty="0"/>
              <a:t>로 변환하는 함수 </a:t>
            </a:r>
            <a:r>
              <a:rPr lang="en-US" altLang="ko-KR" sz="2000" b="1" dirty="0" err="1" smtClean="0"/>
              <a:t>f_to_c</a:t>
            </a:r>
            <a:r>
              <a:rPr lang="en-US" altLang="ko-KR" sz="2000" b="1" dirty="0" smtClean="0"/>
              <a:t>(float </a:t>
            </a:r>
            <a:r>
              <a:rPr lang="en-US" altLang="ko-KR" sz="2000" b="1" dirty="0"/>
              <a:t>f)</a:t>
            </a:r>
            <a:r>
              <a:rPr lang="ko-KR" altLang="en-US" sz="2000" b="1" dirty="0"/>
              <a:t>를 작성한다</a:t>
            </a:r>
            <a:r>
              <a:rPr lang="en-US" altLang="ko-KR" sz="2000" b="1" dirty="0" smtClean="0"/>
              <a:t>.  PC</a:t>
            </a:r>
            <a:r>
              <a:rPr lang="ko-KR" altLang="en-US" sz="2000" b="1" dirty="0"/>
              <a:t>에서 </a:t>
            </a:r>
            <a:r>
              <a:rPr lang="ko-KR" altLang="en-US" sz="2000" b="1" dirty="0" smtClean="0"/>
              <a:t>   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시리얼 </a:t>
            </a:r>
            <a:r>
              <a:rPr lang="ko-KR" altLang="en-US" sz="2000" b="1" dirty="0"/>
              <a:t>통신으로 화씨 온도를 입력 받아서 함수를 호출하여 섭씨온도로 변환한 후에 </a:t>
            </a:r>
            <a:r>
              <a:rPr lang="ko-KR" altLang="en-US" sz="2000" b="1" dirty="0" smtClean="0"/>
              <a:t>화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면에 </a:t>
            </a:r>
            <a:r>
              <a:rPr lang="ko-KR" altLang="en-US" sz="2000" b="1" dirty="0"/>
              <a:t>출력하도록 하자</a:t>
            </a:r>
            <a:r>
              <a:rPr lang="en-US" altLang="ko-KR" sz="2000" b="1" dirty="0"/>
              <a:t>.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다음과 </a:t>
            </a:r>
            <a:r>
              <a:rPr lang="ko-KR" altLang="en-US" sz="2000" b="1" dirty="0"/>
              <a:t>같은 식을 이용하라</a:t>
            </a:r>
            <a:r>
              <a:rPr lang="en-US" altLang="ko-KR" sz="2000" b="1" dirty="0"/>
              <a:t>.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      C = (5.0/9.0) x (F-32.0)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885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8. </a:t>
            </a:r>
            <a:r>
              <a:rPr lang="ko-KR" altLang="en-US" sz="2000" b="1" dirty="0"/>
              <a:t>두 </a:t>
            </a:r>
            <a:r>
              <a:rPr lang="ko-KR" altLang="en-US" sz="2000" b="1" dirty="0" smtClean="0"/>
              <a:t>점 사이의 </a:t>
            </a:r>
            <a:r>
              <a:rPr lang="ko-KR" altLang="en-US" sz="2000" b="1" dirty="0"/>
              <a:t>거리를 계산하는 함수를 작성하여 보자</a:t>
            </a:r>
            <a:r>
              <a:rPr lang="en-US" altLang="ko-KR" sz="2000" b="1" dirty="0"/>
              <a:t>. 2</a:t>
            </a:r>
            <a:r>
              <a:rPr lang="ko-KR" altLang="en-US" sz="2000" b="1" dirty="0"/>
              <a:t>차원 공간에서 두 </a:t>
            </a:r>
            <a:r>
              <a:rPr lang="ko-KR" altLang="en-US" sz="2000" b="1" dirty="0" smtClean="0"/>
              <a:t>점 </a:t>
            </a:r>
            <a:r>
              <a:rPr lang="ko-KR" altLang="en-US" sz="2000" b="1" dirty="0"/>
              <a:t>사이의 거리를 계산하는 </a:t>
            </a:r>
            <a:r>
              <a:rPr lang="en-US" altLang="ko-KR" sz="2000" b="1" dirty="0" err="1"/>
              <a:t>get_distance</a:t>
            </a:r>
            <a:r>
              <a:rPr lang="en-US" altLang="ko-KR" sz="2000" b="1" dirty="0"/>
              <a:t>(float x1, float y1, float x2, float y2)</a:t>
            </a:r>
            <a:r>
              <a:rPr lang="ko-KR" altLang="en-US" sz="2000" b="1" dirty="0"/>
              <a:t>를 작성하시오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다음과 같은 두 </a:t>
            </a:r>
            <a:r>
              <a:rPr lang="ko-KR" altLang="en-US" sz="2000" b="1" dirty="0" smtClean="0"/>
              <a:t>점 사이의 </a:t>
            </a:r>
            <a:r>
              <a:rPr lang="ko-KR" altLang="en-US" sz="2000" b="1" dirty="0"/>
              <a:t>거리를 계산하는 공식을 사용하시오</a:t>
            </a:r>
            <a:r>
              <a:rPr lang="en-US" altLang="ko-KR" sz="2000" b="1" dirty="0"/>
              <a:t>.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(</a:t>
            </a:r>
            <a:r>
              <a:rPr lang="ko-KR" altLang="en-US" sz="2000" b="1" dirty="0"/>
              <a:t>제곱근은 </a:t>
            </a:r>
            <a:r>
              <a:rPr lang="en-US" altLang="ko-KR" sz="2000" b="1" dirty="0"/>
              <a:t>float </a:t>
            </a:r>
            <a:r>
              <a:rPr lang="en-US" altLang="ko-KR" sz="2000" b="1" dirty="0" err="1"/>
              <a:t>sqrt</a:t>
            </a:r>
            <a:r>
              <a:rPr lang="en-US" altLang="ko-KR" sz="2000" b="1" dirty="0"/>
              <a:t>(float); </a:t>
            </a:r>
            <a:r>
              <a:rPr lang="ko-KR" altLang="en-US" sz="2000" b="1" dirty="0"/>
              <a:t>함수를 </a:t>
            </a:r>
            <a:r>
              <a:rPr lang="ko-KR" altLang="en-US" sz="2000" b="1" dirty="0" smtClean="0"/>
              <a:t>사용한다</a:t>
            </a:r>
            <a:r>
              <a:rPr lang="en-US" altLang="ko-KR" sz="2000" b="1" dirty="0" smtClean="0"/>
              <a:t>)  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Input First Coordinate(x, y) : 1 1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Input </a:t>
            </a:r>
            <a:r>
              <a:rPr lang="en-US" altLang="ko-KR" sz="2000" b="1" dirty="0"/>
              <a:t>Second Coordinate(x, y) :10 10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The </a:t>
            </a:r>
            <a:r>
              <a:rPr lang="en-US" altLang="ko-KR" sz="2000" b="1" dirty="0"/>
              <a:t>distance between two points is </a:t>
            </a:r>
            <a:r>
              <a:rPr lang="en-US" altLang="ko-KR" sz="2000" b="1" dirty="0" smtClean="0"/>
              <a:t>12.73</a:t>
            </a:r>
            <a:endParaRPr lang="ko-KR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520" y="3429000"/>
            <a:ext cx="4418479" cy="90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9. </a:t>
            </a:r>
            <a:r>
              <a:rPr lang="ko-KR" altLang="en-US" sz="2000" b="1" dirty="0"/>
              <a:t>입력되는 두 정수 사이의 정수의 합을 구하는 함수 </a:t>
            </a:r>
            <a:r>
              <a:rPr lang="en-US" altLang="ko-KR" sz="2000" b="1" dirty="0" err="1"/>
              <a:t>is_sum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x1,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x2)</a:t>
            </a:r>
            <a:r>
              <a:rPr lang="ko-KR" altLang="en-US" sz="2000" b="1" dirty="0"/>
              <a:t>을 작성하시오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Input two Numbers =&gt; 1 10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The </a:t>
            </a:r>
            <a:r>
              <a:rPr lang="en-US" altLang="ko-KR" sz="2000" b="1" dirty="0"/>
              <a:t>sum of two integers is 55</a:t>
            </a:r>
          </a:p>
        </p:txBody>
      </p:sp>
    </p:spTree>
    <p:extLst>
      <p:ext uri="{BB962C8B-B14F-4D97-AF65-F5344CB8AC3E}">
        <p14:creationId xmlns:p14="http://schemas.microsoft.com/office/powerpoint/2010/main" val="42157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6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함</a:t>
            </a:r>
            <a:r>
              <a:rPr lang="ko-KR" altLang="en-US" sz="2800" b="1" dirty="0"/>
              <a:t>수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3130" y="2083583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함수의 정의와 선언  </a:t>
            </a:r>
            <a:endParaRPr lang="ko-KR" alt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4" y="2452915"/>
            <a:ext cx="46291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2" y="1959428"/>
            <a:ext cx="105265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10. </a:t>
            </a:r>
            <a:r>
              <a:rPr lang="ko-KR" altLang="en-US" sz="2000" b="1" dirty="0"/>
              <a:t>세 개의 매개변수 인자를 받는 함수를 만드시오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세 개의 변수 중 첫 번째 매개변수는 ‘</a:t>
            </a:r>
            <a:r>
              <a:rPr lang="en-US" altLang="ko-KR" sz="2000" b="1" dirty="0"/>
              <a:t>+’, ‘-’, ‘*’, ‘/’ </a:t>
            </a:r>
            <a:r>
              <a:rPr lang="ko-KR" altLang="en-US" sz="2000" b="1" dirty="0"/>
              <a:t>연산자를 입력할 수 있도록 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나머지 두 개의 매개변수는 실수를 받아 첫 번째 매개변수에 따라 연산을 하도록 하는 함수를 작성 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(</a:t>
            </a:r>
            <a:r>
              <a:rPr lang="ko-KR" altLang="en-US" sz="2000" b="1" dirty="0"/>
              <a:t>함수 이름은 </a:t>
            </a:r>
            <a:r>
              <a:rPr lang="en-US" altLang="ko-KR" sz="2000" b="1" dirty="0"/>
              <a:t>float </a:t>
            </a:r>
            <a:r>
              <a:rPr lang="en-US" altLang="ko-KR" sz="2000" b="1" dirty="0" err="1"/>
              <a:t>is_call</a:t>
            </a:r>
            <a:r>
              <a:rPr lang="en-US" altLang="ko-KR" sz="2000" b="1" dirty="0"/>
              <a:t>(char op, float x, </a:t>
            </a:r>
            <a:r>
              <a:rPr lang="en-US" altLang="ko-KR" sz="2000" b="1" dirty="0" err="1"/>
              <a:t>folat</a:t>
            </a:r>
            <a:r>
              <a:rPr lang="en-US" altLang="ko-KR" sz="2000" b="1" dirty="0"/>
              <a:t> y)</a:t>
            </a:r>
            <a:r>
              <a:rPr lang="ko-KR" altLang="en-US" sz="2000" b="1" dirty="0"/>
              <a:t>로 한다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Input Operator : +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Enter </a:t>
            </a:r>
            <a:r>
              <a:rPr lang="en-US" altLang="ko-KR" sz="2000" b="1" dirty="0"/>
              <a:t>two floating-point numbers : 57.1 32.5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Result </a:t>
            </a:r>
            <a:r>
              <a:rPr lang="en-US" altLang="ko-KR" sz="2000" b="1" dirty="0"/>
              <a:t>= </a:t>
            </a:r>
            <a:r>
              <a:rPr lang="en-US" altLang="ko-KR" sz="2000" b="1" dirty="0" smtClean="0"/>
              <a:t>89.6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833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59428"/>
            <a:ext cx="10792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11. </a:t>
            </a:r>
            <a:r>
              <a:rPr lang="ko-KR" altLang="en-US" sz="2000" b="1" dirty="0"/>
              <a:t>세 개의 정수 매개변수 인자를 받아 최대값을 구하여 </a:t>
            </a:r>
            <a:r>
              <a:rPr lang="ko-KR" altLang="en-US" sz="2000" b="1" dirty="0" err="1"/>
              <a:t>리턴하는</a:t>
            </a:r>
            <a:r>
              <a:rPr lang="ko-KR" altLang="en-US" sz="2000" b="1" dirty="0"/>
              <a:t> 함수와 최소값을 </a:t>
            </a:r>
            <a:r>
              <a:rPr lang="ko-KR" altLang="en-US" sz="2000" b="1" dirty="0" err="1"/>
              <a:t>리턴하는</a:t>
            </a:r>
            <a:r>
              <a:rPr lang="ko-KR" altLang="en-US" sz="2000" b="1" dirty="0"/>
              <a:t>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함수인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max3(</a:t>
            </a: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x1,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x2,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x3); 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min3(</a:t>
            </a: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x1,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x2, </a:t>
            </a:r>
            <a:r>
              <a:rPr lang="en-US" altLang="ko-KR" sz="2000" b="1" dirty="0" err="1"/>
              <a:t>int</a:t>
            </a:r>
            <a:r>
              <a:rPr lang="en-US" altLang="ko-KR" sz="2000" b="1" dirty="0"/>
              <a:t> x3)</a:t>
            </a:r>
            <a:r>
              <a:rPr lang="ko-KR" altLang="en-US" sz="2000" b="1" dirty="0"/>
              <a:t>를 작성하고 </a:t>
            </a:r>
            <a:r>
              <a:rPr lang="ko-KR" altLang="en-US" sz="2000" b="1" dirty="0" smtClean="0"/>
              <a:t>최    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err="1" smtClean="0"/>
              <a:t>대값과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최소값을 출력하는 프로그램을 작성하시오</a:t>
            </a:r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Input </a:t>
            </a:r>
            <a:r>
              <a:rPr lang="en-US" altLang="ko-KR" sz="2000" b="1" dirty="0"/>
              <a:t>three Numbers ==&gt; -10 115 33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Max </a:t>
            </a:r>
            <a:r>
              <a:rPr lang="en-US" altLang="ko-KR" sz="2000" b="1" dirty="0"/>
              <a:t>umber = 115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Min Number = -10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76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59428"/>
            <a:ext cx="106311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12. </a:t>
            </a:r>
            <a:r>
              <a:rPr lang="ko-KR" altLang="en-US" sz="2000" b="1" dirty="0"/>
              <a:t>하나의 영문자</a:t>
            </a:r>
            <a:r>
              <a:rPr lang="en-US" altLang="ko-KR" sz="2000" b="1" dirty="0"/>
              <a:t>(alphabet)</a:t>
            </a:r>
            <a:r>
              <a:rPr lang="ko-KR" altLang="en-US" sz="2000" b="1" dirty="0"/>
              <a:t>를 </a:t>
            </a:r>
            <a:r>
              <a:rPr lang="ko-KR" altLang="en-US" sz="2000" b="1" dirty="0" err="1"/>
              <a:t>입력받아</a:t>
            </a:r>
            <a:r>
              <a:rPr lang="ko-KR" altLang="en-US" sz="2000" b="1" dirty="0"/>
              <a:t> 대문자는 소문자로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소문자는 대문자로 변환하는 </a:t>
            </a:r>
            <a:r>
              <a:rPr lang="ko-KR" altLang="en-US" sz="2000" b="1" dirty="0" smtClean="0"/>
              <a:t>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프로그램을 </a:t>
            </a:r>
            <a:r>
              <a:rPr lang="ko-KR" altLang="en-US" sz="2000" b="1" dirty="0"/>
              <a:t>작성하시오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대문자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소문자 외의 문자는 그대로 출력하도록 하시오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함수의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이름은 </a:t>
            </a:r>
            <a:r>
              <a:rPr lang="en-US" altLang="ko-KR" sz="2000" b="1" dirty="0"/>
              <a:t>char </a:t>
            </a:r>
            <a:r>
              <a:rPr lang="en-US" altLang="ko-KR" sz="2000" b="1" dirty="0" err="1"/>
              <a:t>is_alph</a:t>
            </a:r>
            <a:r>
              <a:rPr lang="en-US" altLang="ko-KR" sz="2000" b="1" dirty="0"/>
              <a:t>(char t)</a:t>
            </a:r>
            <a:r>
              <a:rPr lang="ko-KR" altLang="en-US" sz="2000" b="1" dirty="0"/>
              <a:t>로 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실행 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) Input alphabet ==&gt; a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  Result </a:t>
            </a:r>
            <a:r>
              <a:rPr lang="en-US" altLang="ko-KR" sz="2000" b="1" dirty="0"/>
              <a:t>: A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1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7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배</a:t>
            </a:r>
            <a:r>
              <a:rPr lang="ko-KR" altLang="en-US" sz="2800" b="1" dirty="0"/>
              <a:t>열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3130" y="2083583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배열 </a:t>
            </a:r>
            <a:endParaRPr lang="ko-KR" alt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8918" y="3261692"/>
            <a:ext cx="792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둘 이상의 변수를 동시에 선언하는 효과를 지님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많은 양의 데이터를 일괄적으로 처리해야 하는 경우에 유용함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지역적 특성을 지닐 수도 있고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전역적 특성을 지닐 수도 있다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지닐 수도 있고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전역적 특성을 지닐 수도 있음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1035" y="2657151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배열이란 무엇인가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87635" y="2839191"/>
            <a:ext cx="214314" cy="21431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6465" y="1096873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배열 선언에 있어서 필요한 것 세 가지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3065" y="1220549"/>
            <a:ext cx="214314" cy="21431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348" y="1643050"/>
            <a:ext cx="7929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배열 길이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배열을 구성하는 변수의 개수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반드시 상수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 요소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배열을 구성하는 변수의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 이름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배열에 접근할 때 사용되는 이름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71604" y="3286124"/>
            <a:ext cx="5929354" cy="1785950"/>
          </a:xfrm>
          <a:prstGeom prst="roundRect">
            <a:avLst>
              <a:gd name="adj" fmla="val 15514"/>
            </a:avLst>
          </a:prstGeom>
          <a:solidFill>
            <a:schemeClr val="accent3">
              <a:alpha val="49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66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6600" dirty="0" smtClean="0">
                <a:solidFill>
                  <a:schemeClr val="tx1"/>
                </a:solidFill>
              </a:rPr>
              <a:t> array[10]</a:t>
            </a:r>
            <a:endParaRPr lang="en-US" altLang="ko-KR" sz="80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100" y="5357826"/>
            <a:ext cx="227649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 요소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992" y="5357826"/>
            <a:ext cx="227649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 이름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9322" y="5357826"/>
            <a:ext cx="227649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배열 길이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endCxn id="9" idx="0"/>
          </p:cNvCxnSpPr>
          <p:nvPr/>
        </p:nvCxnSpPr>
        <p:spPr>
          <a:xfrm flipH="1">
            <a:off x="2138346" y="4714884"/>
            <a:ext cx="719142" cy="642942"/>
          </a:xfrm>
          <a:prstGeom prst="line">
            <a:avLst/>
          </a:prstGeom>
          <a:ln w="412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10" idx="0"/>
          </p:cNvCxnSpPr>
          <p:nvPr/>
        </p:nvCxnSpPr>
        <p:spPr>
          <a:xfrm>
            <a:off x="4500562" y="4643446"/>
            <a:ext cx="66676" cy="714380"/>
          </a:xfrm>
          <a:prstGeom prst="line">
            <a:avLst/>
          </a:prstGeom>
          <a:ln w="412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1" idx="0"/>
          </p:cNvCxnSpPr>
          <p:nvPr/>
        </p:nvCxnSpPr>
        <p:spPr>
          <a:xfrm>
            <a:off x="6143636" y="4714884"/>
            <a:ext cx="923932" cy="642942"/>
          </a:xfrm>
          <a:prstGeom prst="line">
            <a:avLst/>
          </a:prstGeom>
          <a:ln w="412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034" y="6072206"/>
            <a:ext cx="821537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형 데이터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개를 저장할 수 있는 공간을 할당하고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array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라는 이름을 붙인다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6465" y="1038509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차원 배열의 접근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3065" y="1220549"/>
            <a:ext cx="214314" cy="21431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348" y="1643050"/>
            <a:ext cx="7929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배열 요소의 위치를 표현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인덱스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(Index)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인덱스는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부터 시작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0383" y="4214818"/>
          <a:ext cx="7929620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</a:tblGrid>
              <a:tr h="785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1821" y="535782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563171" y="566221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43457" y="535782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34807" y="566221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4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15093" y="535782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5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43" y="566221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6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486729" y="535782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8079" y="566221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29803" y="535782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915221" y="569638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42910" y="3272853"/>
            <a:ext cx="98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0</a:t>
            </a:r>
          </a:p>
          <a:p>
            <a:pPr algn="ctr"/>
            <a:r>
              <a:rPr lang="en-US" altLang="ko-KR" sz="1600" dirty="0" smtClean="0"/>
              <a:t>array[0]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28728" y="292893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1</a:t>
            </a:r>
          </a:p>
          <a:p>
            <a:pPr algn="ctr"/>
            <a:r>
              <a:rPr lang="en-US" altLang="ko-KR" sz="1600" dirty="0" smtClean="0"/>
              <a:t>array[1]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14546" y="3272853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2</a:t>
            </a:r>
          </a:p>
          <a:p>
            <a:pPr algn="ctr"/>
            <a:r>
              <a:rPr lang="en-US" altLang="ko-KR" sz="1600" dirty="0" smtClean="0"/>
              <a:t>array[2]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000364" y="292893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3</a:t>
            </a:r>
          </a:p>
          <a:p>
            <a:pPr algn="ctr"/>
            <a:r>
              <a:rPr lang="en-US" altLang="ko-KR" sz="1600" dirty="0" smtClean="0"/>
              <a:t>array[3]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72217" y="328612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4</a:t>
            </a:r>
          </a:p>
          <a:p>
            <a:pPr algn="ctr"/>
            <a:r>
              <a:rPr lang="en-US" altLang="ko-KR" sz="1600" dirty="0" smtClean="0"/>
              <a:t>array[4]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558035" y="292893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5</a:t>
            </a:r>
          </a:p>
          <a:p>
            <a:pPr algn="ctr"/>
            <a:r>
              <a:rPr lang="en-US" altLang="ko-KR" sz="1600" dirty="0" smtClean="0"/>
              <a:t>array[5]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357818" y="328612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6</a:t>
            </a:r>
          </a:p>
          <a:p>
            <a:pPr algn="ctr"/>
            <a:r>
              <a:rPr lang="en-US" altLang="ko-KR" sz="1600" dirty="0" smtClean="0"/>
              <a:t>array[6]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143636" y="292893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7</a:t>
            </a:r>
          </a:p>
          <a:p>
            <a:pPr algn="ctr"/>
            <a:r>
              <a:rPr lang="en-US" altLang="ko-KR" sz="1600" dirty="0" smtClean="0"/>
              <a:t>array[7]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969774" y="3272852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8</a:t>
            </a:r>
          </a:p>
          <a:p>
            <a:pPr algn="ctr"/>
            <a:r>
              <a:rPr lang="en-US" altLang="ko-KR" sz="1600" dirty="0" smtClean="0"/>
              <a:t>array[8]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772745" y="2928934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9</a:t>
            </a:r>
          </a:p>
          <a:p>
            <a:pPr algn="ctr"/>
            <a:r>
              <a:rPr lang="en-US" altLang="ko-KR" sz="1600" dirty="0" smtClean="0"/>
              <a:t>array[9]</a:t>
            </a:r>
            <a:endParaRPr lang="ko-KR" altLang="en-US" sz="1600" dirty="0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071538" y="5072074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95456" y="5072074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676510" y="5072074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533767" y="5072074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4265610" y="5072074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5089528" y="5072074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5870582" y="5072074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6727839" y="5072074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7462858" y="5072074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8286776" y="5072074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flipV="1">
            <a:off x="1071538" y="3500438"/>
            <a:ext cx="7215239" cy="642942"/>
            <a:chOff x="1071538" y="4214818"/>
            <a:chExt cx="7215239" cy="428628"/>
          </a:xfrm>
        </p:grpSpPr>
        <p:cxnSp>
          <p:nvCxnSpPr>
            <p:cNvPr id="42" name="직선 연결선 41"/>
            <p:cNvCxnSpPr/>
            <p:nvPr/>
          </p:nvCxnSpPr>
          <p:spPr>
            <a:xfrm flipH="1">
              <a:off x="1071538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1895456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2676510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3533767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4265610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5089528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5870582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6727839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7462858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8286776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화살표 연결선 3"/>
          <p:cNvCxnSpPr>
            <a:stCxn id="20" idx="2"/>
          </p:cNvCxnSpPr>
          <p:nvPr/>
        </p:nvCxnSpPr>
        <p:spPr>
          <a:xfrm>
            <a:off x="1135994" y="3857628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895456" y="3513709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5051118" y="3513709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3489230" y="3487535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6623828" y="3487535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265828" y="3500807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676510" y="3857627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4265301" y="3821909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830289" y="3821909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443677" y="3821909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1135994" y="4961623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1888451" y="4988024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3468199" y="5014681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5088386" y="4975412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623828" y="4961623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8265828" y="4975411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V="1">
            <a:off x="2697881" y="4990630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V="1">
            <a:off x="4233429" y="4990630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V="1">
            <a:off x="5818145" y="5014681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7433928" y="5039955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3381" y="1006252"/>
            <a:ext cx="4500594" cy="928694"/>
          </a:xfrm>
          <a:prstGeom prst="roundRect">
            <a:avLst>
              <a:gd name="adj" fmla="val 15514"/>
            </a:avLst>
          </a:prstGeom>
          <a:solidFill>
            <a:schemeClr val="accent3">
              <a:alpha val="49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4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4400" dirty="0" smtClean="0">
                <a:solidFill>
                  <a:schemeClr val="tx1"/>
                </a:solidFill>
              </a:rPr>
              <a:t> array[10]</a:t>
            </a:r>
            <a:endParaRPr lang="en-US" altLang="ko-KR" sz="5400" b="1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53381" y="5474663"/>
            <a:ext cx="4500594" cy="928694"/>
          </a:xfrm>
          <a:prstGeom prst="roundRect">
            <a:avLst>
              <a:gd name="adj" fmla="val 15514"/>
            </a:avLst>
          </a:prstGeom>
          <a:solidFill>
            <a:schemeClr val="accent6">
              <a:alpha val="48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4400" dirty="0" smtClean="0">
                <a:solidFill>
                  <a:schemeClr val="tx1"/>
                </a:solidFill>
              </a:rPr>
              <a:t>array[3] = 25;</a:t>
            </a:r>
            <a:endParaRPr lang="en-US" altLang="ko-KR" sz="5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55043"/>
              </p:ext>
            </p:extLst>
          </p:nvPr>
        </p:nvGraphicFramePr>
        <p:xfrm>
          <a:off x="1686551" y="3434922"/>
          <a:ext cx="7929620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  <a:gridCol w="792962"/>
              </a:tblGrid>
              <a:tr h="785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7989" y="457793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49339" y="488231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29625" y="457793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0975" y="488231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4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01261" y="457793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5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92611" y="488231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6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2897" y="457793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4247" y="488231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115971" y="457793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901389" y="4916484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</a:t>
            </a:r>
            <a:r>
              <a:rPr lang="ko-KR" altLang="en-US" sz="1600" dirty="0" smtClean="0"/>
              <a:t>번째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29078" y="2492957"/>
            <a:ext cx="98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0</a:t>
            </a:r>
          </a:p>
          <a:p>
            <a:pPr algn="ctr"/>
            <a:r>
              <a:rPr lang="en-US" altLang="ko-KR" sz="1600" dirty="0" smtClean="0"/>
              <a:t>array[0]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414896" y="214903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1</a:t>
            </a:r>
          </a:p>
          <a:p>
            <a:pPr algn="ctr"/>
            <a:r>
              <a:rPr lang="en-US" altLang="ko-KR" sz="1600" dirty="0" smtClean="0"/>
              <a:t>array[1]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714" y="2492957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2</a:t>
            </a:r>
          </a:p>
          <a:p>
            <a:pPr algn="ctr"/>
            <a:r>
              <a:rPr lang="en-US" altLang="ko-KR" sz="1600" dirty="0" smtClean="0"/>
              <a:t>array[2]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986532" y="214903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3</a:t>
            </a:r>
          </a:p>
          <a:p>
            <a:pPr algn="ctr"/>
            <a:r>
              <a:rPr lang="en-US" altLang="ko-KR" sz="1600" dirty="0" smtClean="0"/>
              <a:t>array[3]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8385" y="250622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4</a:t>
            </a:r>
          </a:p>
          <a:p>
            <a:pPr algn="ctr"/>
            <a:r>
              <a:rPr lang="en-US" altLang="ko-KR" sz="1600" dirty="0" smtClean="0"/>
              <a:t>array[4]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544203" y="214903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5</a:t>
            </a:r>
          </a:p>
          <a:p>
            <a:pPr algn="ctr"/>
            <a:r>
              <a:rPr lang="en-US" altLang="ko-KR" sz="1600" dirty="0" smtClean="0"/>
              <a:t>array[5]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43986" y="250622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6</a:t>
            </a:r>
          </a:p>
          <a:p>
            <a:pPr algn="ctr"/>
            <a:r>
              <a:rPr lang="en-US" altLang="ko-KR" sz="1600" dirty="0" smtClean="0"/>
              <a:t>array[6]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129804" y="214903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7</a:t>
            </a:r>
          </a:p>
          <a:p>
            <a:pPr algn="ctr"/>
            <a:r>
              <a:rPr lang="en-US" altLang="ko-KR" sz="1600" dirty="0" smtClean="0"/>
              <a:t>array[7]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955942" y="2492956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8</a:t>
            </a:r>
          </a:p>
          <a:p>
            <a:pPr algn="ctr"/>
            <a:r>
              <a:rPr lang="en-US" altLang="ko-KR" sz="1600" dirty="0" smtClean="0"/>
              <a:t>array[8]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758913" y="2149038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인덱스 </a:t>
            </a:r>
            <a:r>
              <a:rPr lang="en-US" altLang="ko-KR" sz="1600" dirty="0" smtClean="0"/>
              <a:t>9</a:t>
            </a:r>
          </a:p>
          <a:p>
            <a:pPr algn="ctr"/>
            <a:r>
              <a:rPr lang="en-US" altLang="ko-KR" sz="1600" dirty="0" smtClean="0"/>
              <a:t>array[9]</a:t>
            </a:r>
            <a:endParaRPr lang="ko-KR" altLang="en-US" sz="1600" dirty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057706" y="4292178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881624" y="4292178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3662678" y="4292178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519935" y="4292178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251778" y="4292178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6075696" y="4292178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856750" y="4292178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7714007" y="4292178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8449026" y="4292178"/>
            <a:ext cx="1" cy="214314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9272944" y="4292178"/>
            <a:ext cx="1" cy="428628"/>
          </a:xfrm>
          <a:prstGeom prst="line">
            <a:avLst/>
          </a:prstGeom>
          <a:ln w="444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 flipV="1">
            <a:off x="2057706" y="2720542"/>
            <a:ext cx="7215239" cy="642942"/>
            <a:chOff x="1071538" y="4214818"/>
            <a:chExt cx="7215239" cy="428628"/>
          </a:xfrm>
        </p:grpSpPr>
        <p:cxnSp>
          <p:nvCxnSpPr>
            <p:cNvPr id="41" name="직선 연결선 40"/>
            <p:cNvCxnSpPr/>
            <p:nvPr/>
          </p:nvCxnSpPr>
          <p:spPr>
            <a:xfrm flipH="1">
              <a:off x="1071538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895456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2676510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3533767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265610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5089528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5870582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6727839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7462858" y="4214818"/>
              <a:ext cx="1" cy="214314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8286776" y="4214818"/>
              <a:ext cx="1" cy="428628"/>
            </a:xfrm>
            <a:prstGeom prst="line">
              <a:avLst/>
            </a:prstGeom>
            <a:ln w="4445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/>
          <p:cNvCxnSpPr>
            <a:stCxn id="19" idx="2"/>
          </p:cNvCxnSpPr>
          <p:nvPr/>
        </p:nvCxnSpPr>
        <p:spPr>
          <a:xfrm>
            <a:off x="2122162" y="3077732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881624" y="2733813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037286" y="2733813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475398" y="2707639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7609996" y="2707639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9251996" y="2720911"/>
            <a:ext cx="1" cy="740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662678" y="3077731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251469" y="3042013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816457" y="3042013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8429845" y="3042013"/>
            <a:ext cx="0" cy="4319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122162" y="4181727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2874619" y="4208128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4454367" y="4234785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6074554" y="4195516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7609996" y="4181727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9251996" y="4195515"/>
            <a:ext cx="0" cy="53907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3684049" y="4210734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5219597" y="4210734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6804313" y="4234785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8420096" y="4260059"/>
            <a:ext cx="9749" cy="38241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8" y="1285875"/>
            <a:ext cx="10651751" cy="198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1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8" y="1006252"/>
            <a:ext cx="11064323" cy="208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9" y="1115266"/>
            <a:ext cx="10829484" cy="197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6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함</a:t>
            </a:r>
            <a:r>
              <a:rPr lang="ko-KR" altLang="en-US" sz="2800" b="1" dirty="0"/>
              <a:t>수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3130" y="2083583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함수의 정의와 선언  </a:t>
            </a:r>
            <a:endParaRPr lang="ko-KR" alt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3930872" descr="EMB00001c606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943" y="2702858"/>
            <a:ext cx="3755091" cy="317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0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2" y="1169054"/>
            <a:ext cx="10521844" cy="192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" y="1127871"/>
            <a:ext cx="10617408" cy="197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2470417"/>
            <a:ext cx="11021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/>
              <a:t>num</a:t>
            </a:r>
            <a:r>
              <a:rPr lang="en-US" altLang="ko-KR" sz="2000" b="1" dirty="0"/>
              <a:t>[5]; </a:t>
            </a:r>
            <a:r>
              <a:rPr lang="ko-KR" altLang="en-US" sz="2000" b="1" dirty="0"/>
              <a:t>의 배열에서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개의 정수를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로부터 </a:t>
            </a:r>
            <a:r>
              <a:rPr lang="ko-KR" altLang="en-US" sz="2000" b="1" dirty="0" smtClean="0"/>
              <a:t>입력 받은 </a:t>
            </a:r>
            <a:r>
              <a:rPr lang="ko-KR" altLang="en-US" sz="2000" b="1" dirty="0"/>
              <a:t>후 역순으로 화면에 출력하는 </a:t>
            </a:r>
            <a:r>
              <a:rPr lang="ko-KR" altLang="en-US" sz="2000" b="1" dirty="0" smtClean="0"/>
              <a:t>프로그램을 </a:t>
            </a:r>
            <a:r>
              <a:rPr lang="ko-KR" altLang="en-US" sz="2000" b="1" dirty="0"/>
              <a:t>작성하시오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475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59428"/>
            <a:ext cx="11021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배열에 </a:t>
            </a:r>
            <a:r>
              <a:rPr lang="ko-KR" altLang="en-US" sz="2000" b="1" dirty="0"/>
              <a:t>데이터가 들어있다고 가정하고 데이터의 값에 따라서 별표</a:t>
            </a:r>
            <a:r>
              <a:rPr lang="en-US" altLang="ko-KR" sz="2000" b="1" dirty="0"/>
              <a:t>(*)</a:t>
            </a:r>
            <a:r>
              <a:rPr lang="ko-KR" altLang="en-US" sz="2000" b="1" dirty="0"/>
              <a:t>를 이용하여 </a:t>
            </a:r>
            <a:r>
              <a:rPr lang="ko-KR" altLang="en-US" sz="2000" b="1" dirty="0" smtClean="0"/>
              <a:t>막대그래프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를 </a:t>
            </a:r>
            <a:r>
              <a:rPr lang="ko-KR" altLang="en-US" sz="2000" b="1" dirty="0"/>
              <a:t>그리는 프로그램을 작성해 보기로 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marL="457200" indent="-457200" fontAlgn="base">
              <a:lnSpc>
                <a:spcPct val="150000"/>
              </a:lnSpc>
              <a:buAutoNum type="arabicPeriod"/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   배열의 </a:t>
            </a:r>
            <a:r>
              <a:rPr lang="ko-KR" altLang="en-US" sz="2000" b="1" dirty="0"/>
              <a:t>초기 값은 다음과 같다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#</a:t>
            </a:r>
            <a:r>
              <a:rPr lang="en-US" altLang="ko-KR" sz="2000" b="1" dirty="0"/>
              <a:t>define SIZE 5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</a:t>
            </a:r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/>
              <a:t>num</a:t>
            </a:r>
            <a:r>
              <a:rPr lang="en-US" altLang="ko-KR" sz="2000" b="1" dirty="0"/>
              <a:t>[SIZE] = { 30, 20, 10, 40, 50 }; </a:t>
            </a:r>
          </a:p>
          <a:p>
            <a:pPr fontAlgn="base">
              <a:lnSpc>
                <a:spcPct val="150000"/>
              </a:lnSpc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591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2161134"/>
            <a:ext cx="11021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배열에 </a:t>
            </a:r>
            <a:r>
              <a:rPr lang="en-US" altLang="ko-KR" sz="2000" b="1" dirty="0" smtClean="0"/>
              <a:t>days[12</a:t>
            </a:r>
            <a:r>
              <a:rPr lang="en-US" altLang="ko-KR" sz="2000" b="1" dirty="0"/>
              <a:t>] = { 31, 28, 31, 30, 31, 30, 31, 31, 30, 31, 30, 31} </a:t>
            </a:r>
            <a:r>
              <a:rPr lang="ko-KR" altLang="en-US" sz="2000" b="1" dirty="0"/>
              <a:t>를 위와 같이 초기화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하고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에서 입력하는 숫자에 </a:t>
            </a:r>
            <a:r>
              <a:rPr lang="ko-KR" altLang="en-US" sz="2000" b="1" dirty="0" smtClean="0"/>
              <a:t> 따라  배열 </a:t>
            </a:r>
            <a:r>
              <a:rPr lang="ko-KR" altLang="en-US" sz="2000" b="1" dirty="0"/>
              <a:t>원소의 값을 다음과 같이 출력하는 프로그램을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작성하시오</a:t>
            </a:r>
            <a:r>
              <a:rPr lang="en-US" altLang="ko-KR" sz="2000" b="1" dirty="0"/>
              <a:t>. 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예</a:t>
            </a:r>
            <a:r>
              <a:rPr lang="en-US" altLang="ko-KR" sz="2000" b="1" dirty="0"/>
              <a:t>) </a:t>
            </a:r>
            <a:r>
              <a:rPr lang="en-US" altLang="ko-KR" sz="2000" b="1" dirty="0" smtClean="0"/>
              <a:t> PC</a:t>
            </a:r>
            <a:r>
              <a:rPr lang="ko-KR" altLang="en-US" sz="2000" b="1" dirty="0" smtClean="0"/>
              <a:t>에서 </a:t>
            </a:r>
            <a:r>
              <a:rPr lang="en-US" altLang="ko-KR" sz="2000" b="1" dirty="0" smtClean="0"/>
              <a:t>“Enter Month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  </a:t>
            </a:r>
            <a:r>
              <a:rPr lang="en-US" altLang="ko-KR" sz="2000" b="1" dirty="0" smtClean="0"/>
              <a:t>1 “ </a:t>
            </a:r>
            <a:r>
              <a:rPr lang="ko-KR" altLang="en-US" sz="2000" b="1" dirty="0" smtClean="0"/>
              <a:t>을 </a:t>
            </a:r>
            <a:r>
              <a:rPr lang="ko-KR" altLang="en-US" sz="2000" b="1" dirty="0"/>
              <a:t>입력하면 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        “</a:t>
            </a:r>
            <a:r>
              <a:rPr lang="en-US" altLang="ko-KR" sz="2000" b="1" dirty="0"/>
              <a:t>Jan = 31 </a:t>
            </a:r>
            <a:r>
              <a:rPr lang="en-US" altLang="ko-KR" sz="2000" b="1" dirty="0" smtClean="0"/>
              <a:t>” </a:t>
            </a:r>
            <a:r>
              <a:rPr lang="ko-KR" altLang="en-US" sz="2000" b="1" dirty="0"/>
              <a:t>가 출력 된다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       PC</a:t>
            </a:r>
            <a:r>
              <a:rPr lang="ko-KR" altLang="en-US" sz="2000" b="1" dirty="0" smtClean="0"/>
              <a:t>에서 </a:t>
            </a:r>
            <a:r>
              <a:rPr lang="en-US" altLang="ko-KR" sz="2000" b="1" dirty="0" smtClean="0"/>
              <a:t>“Enter </a:t>
            </a:r>
            <a:r>
              <a:rPr lang="en-US" altLang="ko-KR" sz="2000" b="1" dirty="0"/>
              <a:t>Month </a:t>
            </a:r>
            <a:r>
              <a:rPr lang="en-US" altLang="ko-KR" sz="2000" b="1" dirty="0">
                <a:sym typeface="Wingdings" panose="05000000000000000000" pitchFamily="2" charset="2"/>
              </a:rPr>
              <a:t> 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2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“ </a:t>
            </a:r>
            <a:r>
              <a:rPr lang="ko-KR" altLang="en-US" sz="2000" b="1" dirty="0"/>
              <a:t>을 입력하면 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         “</a:t>
            </a:r>
            <a:r>
              <a:rPr lang="en-US" altLang="ko-KR" sz="2000" b="1" dirty="0" smtClean="0"/>
              <a:t>Feb </a:t>
            </a:r>
            <a:r>
              <a:rPr lang="en-US" altLang="ko-KR" sz="2000" b="1" dirty="0"/>
              <a:t>= </a:t>
            </a:r>
            <a:r>
              <a:rPr lang="en-US" altLang="ko-KR" sz="2000" b="1" dirty="0" smtClean="0"/>
              <a:t>28</a:t>
            </a:r>
            <a:r>
              <a:rPr lang="en-US" altLang="ko-KR" sz="2000" b="1" dirty="0" smtClean="0"/>
              <a:t> ”</a:t>
            </a:r>
            <a:r>
              <a:rPr lang="ko-KR" altLang="en-US" sz="2000" b="1" dirty="0"/>
              <a:t>가 출력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>
              <a:lnSpc>
                <a:spcPct val="150000"/>
              </a:lnSpc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7793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3708" y="1647568"/>
            <a:ext cx="7224583" cy="154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b="1" dirty="0" err="1" smtClean="0"/>
              <a:t>아두이노</a:t>
            </a:r>
            <a:r>
              <a:rPr lang="ko-KR" altLang="en-US" sz="7200" b="1" dirty="0" smtClean="0"/>
              <a:t> 제어 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8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LED </a:t>
            </a:r>
            <a:r>
              <a:rPr lang="ko-KR" altLang="en-US" sz="2800" b="1" dirty="0" smtClean="0"/>
              <a:t>제어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8971736" descr="EMB00002a9c0a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412608"/>
            <a:ext cx="3487644" cy="255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8381976" descr="EMB00002f1422f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9" y="2257425"/>
            <a:ext cx="6102992" cy="313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8381976" descr="EMB00002f1422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" y="1357312"/>
            <a:ext cx="10812182" cy="55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411" y="235585"/>
            <a:ext cx="4191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008" y="235585"/>
            <a:ext cx="542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4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8" y="1006252"/>
            <a:ext cx="10904605" cy="217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3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6" y="1006252"/>
            <a:ext cx="11549062" cy="2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4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3130" y="1290207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함수의 정의의 이유   </a:t>
            </a:r>
            <a:endParaRPr lang="ko-KR" alt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84294" y="1922929"/>
            <a:ext cx="775895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/>
              <a:t>소스코드의 </a:t>
            </a:r>
            <a:r>
              <a:rPr lang="ko-KR" altLang="en-US" b="1" dirty="0" err="1" smtClean="0"/>
              <a:t>중복성을</a:t>
            </a:r>
            <a:r>
              <a:rPr lang="ko-KR" altLang="en-US" b="1" dirty="0" smtClean="0"/>
              <a:t> 없앤다</a:t>
            </a:r>
            <a:r>
              <a:rPr lang="en-US" altLang="ko-KR" b="1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/>
              <a:t>한번 제작된 함수는 다른 프로그램 </a:t>
            </a:r>
            <a:r>
              <a:rPr lang="ko-KR" altLang="en-US" b="1" dirty="0" err="1" smtClean="0"/>
              <a:t>제작때도</a:t>
            </a:r>
            <a:r>
              <a:rPr lang="ko-KR" altLang="en-US" b="1" dirty="0" smtClean="0"/>
              <a:t> 사용이 가능하다</a:t>
            </a:r>
            <a:endParaRPr lang="en-US" altLang="ko-KR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/>
              <a:t>복잡한 프로그램 문제를 단순한 부분으로 분해할 수 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13130" y="3482078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함수의 형태   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28" y="3978648"/>
            <a:ext cx="66960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0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78" y="1154487"/>
            <a:ext cx="11330733" cy="208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3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2" y="1158408"/>
            <a:ext cx="11152397" cy="206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3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2807000" descr="EMB00002a9c0a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3" y="1742302"/>
            <a:ext cx="3652838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54" y="1642033"/>
            <a:ext cx="6129037" cy="303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8" y="848657"/>
            <a:ext cx="11052081" cy="547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4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74" y="1805827"/>
            <a:ext cx="9088251" cy="42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18765" y="1223682"/>
            <a:ext cx="530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PWM (Pulse - Width Modulation) : </a:t>
            </a:r>
            <a:r>
              <a:rPr lang="ko-KR" altLang="en-US" dirty="0" smtClean="0"/>
              <a:t>펄스 폭 제어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89259" y="1408348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analogWrite</a:t>
            </a:r>
            <a:r>
              <a:rPr lang="en-US" altLang="ko-KR" dirty="0" smtClean="0"/>
              <a:t>(9, 25);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01635" y="2958353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analogWrite</a:t>
            </a:r>
            <a:r>
              <a:rPr lang="en-US" altLang="ko-KR" dirty="0" smtClean="0"/>
              <a:t>(9,127);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01634" y="4464423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analogWrite</a:t>
            </a:r>
            <a:r>
              <a:rPr lang="en-US" altLang="ko-KR" dirty="0" smtClean="0"/>
              <a:t>(9,225);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3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5" y="1116947"/>
            <a:ext cx="10684607" cy="223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3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2807000" descr="EMB00002a9c0a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3" y="1742302"/>
            <a:ext cx="3652838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54" y="1642033"/>
            <a:ext cx="6129037" cy="303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6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99770"/>
            <a:ext cx="1102109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fontAlgn="base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D8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LED-R, ~D9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LEF-G, ~D10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를 연결하여 </a:t>
            </a:r>
            <a:r>
              <a:rPr lang="en-US" altLang="ko-KR" sz="2000" b="1" dirty="0"/>
              <a:t>0.5</a:t>
            </a:r>
            <a:r>
              <a:rPr lang="ko-KR" altLang="en-US" sz="2000" b="1" dirty="0"/>
              <a:t>초마다 </a:t>
            </a:r>
            <a:r>
              <a:rPr lang="en-US" altLang="ko-KR" sz="2000" b="1" dirty="0"/>
              <a:t>LED-R, LED-G, LED-B</a:t>
            </a:r>
            <a:r>
              <a:rPr lang="ko-KR" altLang="en-US" sz="2000" b="1" dirty="0" smtClean="0"/>
              <a:t>가 </a:t>
            </a:r>
            <a:r>
              <a:rPr lang="ko-KR" altLang="en-US" sz="2000" b="1" dirty="0"/>
              <a:t>번갈아 가면서 하나씩 켜지도록 하는 프로그램을 작성해 보시오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0613" y="3102430"/>
            <a:ext cx="11021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시리얼 통신으로 대장장이 </a:t>
            </a:r>
            <a:r>
              <a:rPr lang="ko-KR" altLang="en-US" sz="2000" b="1" dirty="0" smtClean="0"/>
              <a:t>스마트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보드</a:t>
            </a:r>
            <a:r>
              <a:rPr lang="en-US" altLang="ko-KR" sz="2000" b="1" dirty="0" smtClean="0"/>
              <a:t>(UNO) ~D9</a:t>
            </a:r>
            <a:r>
              <a:rPr lang="ko-KR" altLang="en-US" sz="2000" b="1" dirty="0" smtClean="0"/>
              <a:t>에 </a:t>
            </a:r>
            <a:r>
              <a:rPr lang="en-US" altLang="ko-KR" sz="2000" b="1" dirty="0" smtClean="0"/>
              <a:t>LED-W</a:t>
            </a:r>
            <a:r>
              <a:rPr lang="ko-KR" altLang="en-US" sz="2000" b="1" dirty="0" smtClean="0"/>
              <a:t>를 연결하고  </a:t>
            </a:r>
            <a:r>
              <a:rPr lang="ko-KR" altLang="en-US" sz="2000" b="1" dirty="0"/>
              <a:t>정수 변수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3</a:t>
            </a:r>
            <a:r>
              <a:rPr lang="ko-KR" altLang="en-US" sz="2000" b="1" dirty="0"/>
              <a:t>개를 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전송하여 </a:t>
            </a:r>
            <a:r>
              <a:rPr lang="ko-KR" altLang="en-US" sz="2000" b="1" dirty="0"/>
              <a:t>프로그램을 </a:t>
            </a:r>
            <a:r>
              <a:rPr lang="ko-KR" altLang="en-US" sz="2000" b="1" dirty="0" smtClean="0"/>
              <a:t>작성해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보기로 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전송된 변수 </a:t>
            </a:r>
            <a:r>
              <a:rPr lang="en-US" altLang="ko-KR" sz="2000" b="1" dirty="0" smtClean="0"/>
              <a:t>1</a:t>
            </a:r>
            <a:r>
              <a:rPr lang="ko-KR" altLang="en-US" sz="2000" b="1" dirty="0"/>
              <a:t>은 </a:t>
            </a:r>
            <a:r>
              <a:rPr lang="en-US" altLang="ko-KR" sz="2000" b="1" dirty="0" smtClean="0"/>
              <a:t>LED-W </a:t>
            </a:r>
            <a:r>
              <a:rPr lang="ko-KR" altLang="en-US" sz="2000" b="1" dirty="0" smtClean="0"/>
              <a:t>가 </a:t>
            </a:r>
            <a:r>
              <a:rPr lang="en-US" altLang="ko-KR" sz="2000" b="1" dirty="0"/>
              <a:t>ON</a:t>
            </a:r>
            <a:r>
              <a:rPr lang="ko-KR" altLang="en-US" sz="2000" b="1" dirty="0"/>
              <a:t>되는 시간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변수 </a:t>
            </a:r>
            <a:r>
              <a:rPr lang="en-US" altLang="ko-KR" sz="2000" b="1" dirty="0" smtClean="0"/>
              <a:t>2</a:t>
            </a:r>
            <a:r>
              <a:rPr lang="ko-KR" altLang="en-US" sz="2000" b="1" dirty="0"/>
              <a:t>는 </a:t>
            </a:r>
            <a:r>
              <a:rPr lang="en-US" altLang="ko-KR" sz="2000" b="1" dirty="0" smtClean="0"/>
              <a:t>LED-W </a:t>
            </a:r>
            <a:r>
              <a:rPr lang="ko-KR" altLang="en-US" sz="2000" b="1" dirty="0" smtClean="0"/>
              <a:t>가 </a:t>
            </a:r>
            <a:r>
              <a:rPr lang="en-US" altLang="ko-KR" sz="2000" b="1" dirty="0"/>
              <a:t>OFF</a:t>
            </a:r>
            <a:r>
              <a:rPr lang="ko-KR" altLang="en-US" sz="2000" b="1" dirty="0"/>
              <a:t>되는 시간을 나타내고 </a:t>
            </a:r>
            <a:r>
              <a:rPr lang="ko-KR" altLang="en-US" sz="2000" b="1" dirty="0" smtClean="0"/>
              <a:t>변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은 </a:t>
            </a:r>
            <a:r>
              <a:rPr lang="en-US" altLang="ko-KR" sz="2000" b="1" dirty="0" smtClean="0"/>
              <a:t>LED-W </a:t>
            </a:r>
            <a:r>
              <a:rPr lang="en-US" altLang="ko-KR" sz="2000" b="1" dirty="0"/>
              <a:t>ON-OFF </a:t>
            </a:r>
            <a:r>
              <a:rPr lang="ko-KR" altLang="en-US" sz="2000" b="1" dirty="0"/>
              <a:t>반복 횟수를 지정하도록 프로그램을 작성해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0613" y="5280851"/>
            <a:ext cx="11021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3. ~D9</a:t>
            </a:r>
            <a:r>
              <a:rPr lang="ko-KR" altLang="en-US" sz="2000" b="1" dirty="0"/>
              <a:t>번 포트에 연결되어 있는 </a:t>
            </a:r>
            <a:r>
              <a:rPr lang="en-US" altLang="ko-KR" sz="2000" b="1" dirty="0" smtClean="0"/>
              <a:t>LED-W</a:t>
            </a:r>
            <a:r>
              <a:rPr lang="ko-KR" altLang="en-US" sz="2000" b="1" dirty="0" smtClean="0"/>
              <a:t>를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255</a:t>
            </a:r>
            <a:r>
              <a:rPr lang="ko-KR" altLang="en-US" sz="2000" b="1" dirty="0"/>
              <a:t>까지의 밝기로 점차 밝아지게 했다가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다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시 </a:t>
            </a:r>
            <a:r>
              <a:rPr lang="en-US" altLang="ko-KR" sz="2000" b="1" dirty="0" smtClean="0"/>
              <a:t>255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까지의 밝기로 점차 어두워지도록 하는 프로그램을 작성해 보시오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80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9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스위치 입력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0070960" descr="EMB00000d242c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5" y="2615514"/>
            <a:ext cx="3541185" cy="26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00558"/>
            <a:ext cx="6743700" cy="3600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3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51" y="1421242"/>
            <a:ext cx="9814697" cy="523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38517" y="6198987"/>
            <a:ext cx="381000" cy="325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38517" y="5623040"/>
            <a:ext cx="381000" cy="325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60929" y="5072635"/>
            <a:ext cx="381000" cy="325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183341" y="4495799"/>
            <a:ext cx="336176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21" y="1904999"/>
            <a:ext cx="4257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13130" y="1290207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함수의 형태  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13130" y="4495799"/>
            <a:ext cx="361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</a:t>
            </a:r>
            <a:r>
              <a:rPr lang="en-US" altLang="ko-KR" b="1" dirty="0" smtClean="0"/>
              <a:t>  : </a:t>
            </a:r>
            <a:r>
              <a:rPr lang="ko-KR" altLang="en-US" b="1" dirty="0" smtClean="0"/>
              <a:t>출력형태의 반환형 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13130" y="5047093"/>
            <a:ext cx="3614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  : </a:t>
            </a:r>
            <a:r>
              <a:rPr lang="ko-KR" altLang="en-US" b="1" dirty="0" smtClean="0"/>
              <a:t>함수의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이름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c  : </a:t>
            </a:r>
            <a:r>
              <a:rPr lang="ko-KR" altLang="en-US" b="1" dirty="0" smtClean="0"/>
              <a:t>입력 전달인자 매개변수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d  : </a:t>
            </a:r>
            <a:r>
              <a:rPr lang="ko-KR" altLang="en-US" b="1" dirty="0" smtClean="0"/>
              <a:t>함수에서 반환하는 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50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85" y="1057274"/>
            <a:ext cx="11463303" cy="230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6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189038"/>
            <a:ext cx="10926422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1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40" y="1006252"/>
            <a:ext cx="6534023" cy="47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1429872" descr="EMB00000d242cc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565274"/>
            <a:ext cx="4581834" cy="32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1" y="1006252"/>
            <a:ext cx="7975600" cy="57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1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71573"/>
            <a:ext cx="11503969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1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99770"/>
            <a:ext cx="1102109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D8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LED-R, ~D9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LED-W, ~D10</a:t>
            </a:r>
            <a:r>
              <a:rPr lang="ko-KR" altLang="en-US" sz="2000" b="1" dirty="0"/>
              <a:t>에 스위치 모듈을 설치하고 스위치를 </a:t>
            </a:r>
            <a:r>
              <a:rPr lang="ko-KR" altLang="en-US" sz="2000" b="1" dirty="0" smtClean="0"/>
              <a:t>누를 때마다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LED-R</a:t>
            </a:r>
            <a:r>
              <a:rPr lang="ko-KR" altLang="en-US" sz="2000" b="1" dirty="0"/>
              <a:t>과 </a:t>
            </a:r>
            <a:r>
              <a:rPr lang="en-US" altLang="ko-KR" sz="2000" b="1" dirty="0" smtClean="0"/>
              <a:t>LED-W</a:t>
            </a:r>
            <a:r>
              <a:rPr lang="ko-KR" altLang="en-US" sz="2000" b="1" dirty="0"/>
              <a:t>가 번갈아 가면서 켜지도록 하는 프로그램을 작성해 보시오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0613" y="3102430"/>
            <a:ext cx="1102109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~D9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LED-W, ~D10</a:t>
            </a:r>
            <a:r>
              <a:rPr lang="ko-KR" altLang="en-US" sz="2000" b="1" dirty="0"/>
              <a:t>에 스위치 모듈을 설치하고 스위치를 </a:t>
            </a:r>
            <a:r>
              <a:rPr lang="ko-KR" altLang="en-US" sz="2000" b="1" dirty="0" smtClean="0"/>
              <a:t>누를 때마다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부터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255</a:t>
            </a:r>
            <a:r>
              <a:rPr lang="ko-KR" altLang="en-US" sz="2000" b="1" dirty="0"/>
              <a:t>까지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씩 밝기가 증가하도록 프로그램을 작성해 보시오 </a:t>
            </a:r>
          </a:p>
        </p:txBody>
      </p:sp>
    </p:spTree>
    <p:extLst>
      <p:ext uri="{BB962C8B-B14F-4D97-AF65-F5344CB8AC3E}">
        <p14:creationId xmlns:p14="http://schemas.microsoft.com/office/powerpoint/2010/main" val="16635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10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err="1" smtClean="0"/>
              <a:t>부저</a:t>
            </a:r>
            <a:r>
              <a:rPr lang="ko-KR" altLang="en-US" sz="2800" b="1" dirty="0" smtClean="0"/>
              <a:t>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312060624" descr="EMB00000d242c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55888"/>
            <a:ext cx="3794387" cy="27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2456593"/>
            <a:ext cx="5765800" cy="315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6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364393"/>
            <a:ext cx="9334500" cy="510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114425"/>
            <a:ext cx="11295062" cy="22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06252"/>
            <a:ext cx="10603794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72" y="1127275"/>
            <a:ext cx="10730167" cy="19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0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17599"/>
            <a:ext cx="10515600" cy="33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223963"/>
            <a:ext cx="10891837" cy="221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271588"/>
            <a:ext cx="10901362" cy="203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312064064" descr="EMB00000d242c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12899"/>
            <a:ext cx="4000500" cy="29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3" y="1206500"/>
            <a:ext cx="613206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63133"/>
            <a:ext cx="7672388" cy="5529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1" y="1999770"/>
            <a:ext cx="1102109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en-US" altLang="ko-KR" sz="2000" b="1" dirty="0"/>
              <a:t>. ~D10</a:t>
            </a:r>
            <a:r>
              <a:rPr lang="ko-KR" altLang="en-US" sz="2000" b="1" dirty="0"/>
              <a:t>에 스위치</a:t>
            </a:r>
            <a:r>
              <a:rPr lang="en-US" altLang="ko-KR" sz="2000" b="1" dirty="0"/>
              <a:t>, ~D11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부저를</a:t>
            </a:r>
            <a:r>
              <a:rPr lang="ko-KR" altLang="en-US" sz="2000" b="1" dirty="0"/>
              <a:t> 연결하고 스위치를 누르면 산토끼 노래를 </a:t>
            </a:r>
            <a:r>
              <a:rPr lang="ko-KR" altLang="en-US" sz="2000" b="1" dirty="0" err="1"/>
              <a:t>부저로</a:t>
            </a:r>
            <a:r>
              <a:rPr lang="ko-KR" altLang="en-US" sz="2000" b="1" dirty="0"/>
              <a:t> 연주하는 프로그램을 작성해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9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11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온도센서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1154160" descr="EMB00002cd42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" y="2414950"/>
            <a:ext cx="4249037" cy="31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40" y="2414950"/>
            <a:ext cx="6019060" cy="298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6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디지털 입출력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88000" y="2705100"/>
            <a:ext cx="2184400" cy="2906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88000" y="347391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D8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286000" y="3658579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667000" y="2684877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667000" y="2684877"/>
            <a:ext cx="71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378200" y="2684877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378200" y="3667081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759200" y="2697630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59200" y="269763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146270" y="2705100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40200" y="3678802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521200" y="2705100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21200" y="269763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902200" y="2684877"/>
            <a:ext cx="0" cy="973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902200" y="3667081"/>
            <a:ext cx="685800" cy="11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아날로그 입력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890000" y="2725323"/>
            <a:ext cx="2184400" cy="2906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90000" y="349413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A0</a:t>
            </a:r>
            <a:endParaRPr lang="ko-KR" altLang="en-US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213130" y="2311400"/>
            <a:ext cx="0" cy="307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5800" y="5016500"/>
            <a:ext cx="615950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8750" y="2399268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5V(255)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85800" y="4647168"/>
            <a:ext cx="52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en-US" altLang="ko-KR" dirty="0" smtClean="0"/>
              <a:t>V</a:t>
            </a:r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1073430" y="2597666"/>
            <a:ext cx="292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447800" y="3389868"/>
            <a:ext cx="25400" cy="173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739900" y="3073400"/>
            <a:ext cx="25400" cy="198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63" idx="18"/>
          </p:cNvCxnSpPr>
          <p:nvPr/>
        </p:nvCxnSpPr>
        <p:spPr>
          <a:xfrm>
            <a:off x="2032000" y="2781300"/>
            <a:ext cx="25400" cy="2273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63" idx="24"/>
          </p:cNvCxnSpPr>
          <p:nvPr/>
        </p:nvCxnSpPr>
        <p:spPr>
          <a:xfrm>
            <a:off x="2324100" y="2590800"/>
            <a:ext cx="38100" cy="2463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628900" y="3073400"/>
            <a:ext cx="25400" cy="2019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63" idx="36"/>
          </p:cNvCxnSpPr>
          <p:nvPr/>
        </p:nvCxnSpPr>
        <p:spPr>
          <a:xfrm>
            <a:off x="2921000" y="3276600"/>
            <a:ext cx="50800" cy="1898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63" idx="44"/>
          </p:cNvCxnSpPr>
          <p:nvPr/>
        </p:nvCxnSpPr>
        <p:spPr>
          <a:xfrm>
            <a:off x="3276600" y="3784600"/>
            <a:ext cx="12700" cy="130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63" idx="54"/>
          </p:cNvCxnSpPr>
          <p:nvPr/>
        </p:nvCxnSpPr>
        <p:spPr>
          <a:xfrm>
            <a:off x="3606800" y="4445000"/>
            <a:ext cx="12700" cy="647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63" idx="62"/>
          </p:cNvCxnSpPr>
          <p:nvPr/>
        </p:nvCxnSpPr>
        <p:spPr>
          <a:xfrm>
            <a:off x="3949700" y="4851400"/>
            <a:ext cx="12700" cy="24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737100" y="4768850"/>
            <a:ext cx="0" cy="285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035270" y="4508500"/>
            <a:ext cx="0" cy="584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63" idx="100"/>
          </p:cNvCxnSpPr>
          <p:nvPr/>
        </p:nvCxnSpPr>
        <p:spPr>
          <a:xfrm>
            <a:off x="6807200" y="4191000"/>
            <a:ext cx="0" cy="938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 62"/>
          <p:cNvSpPr/>
          <p:nvPr/>
        </p:nvSpPr>
        <p:spPr>
          <a:xfrm>
            <a:off x="1219200" y="2590800"/>
            <a:ext cx="5588000" cy="2501900"/>
          </a:xfrm>
          <a:custGeom>
            <a:avLst/>
            <a:gdLst>
              <a:gd name="connsiteX0" fmla="*/ 0 w 5588000"/>
              <a:gd name="connsiteY0" fmla="*/ 1282700 h 2501900"/>
              <a:gd name="connsiteX1" fmla="*/ 25400 w 5588000"/>
              <a:gd name="connsiteY1" fmla="*/ 1206500 h 2501900"/>
              <a:gd name="connsiteX2" fmla="*/ 114300 w 5588000"/>
              <a:gd name="connsiteY2" fmla="*/ 1079500 h 2501900"/>
              <a:gd name="connsiteX3" fmla="*/ 152400 w 5588000"/>
              <a:gd name="connsiteY3" fmla="*/ 1003300 h 2501900"/>
              <a:gd name="connsiteX4" fmla="*/ 165100 w 5588000"/>
              <a:gd name="connsiteY4" fmla="*/ 965200 h 2501900"/>
              <a:gd name="connsiteX5" fmla="*/ 215900 w 5588000"/>
              <a:gd name="connsiteY5" fmla="*/ 889000 h 2501900"/>
              <a:gd name="connsiteX6" fmla="*/ 241300 w 5588000"/>
              <a:gd name="connsiteY6" fmla="*/ 850900 h 2501900"/>
              <a:gd name="connsiteX7" fmla="*/ 317500 w 5588000"/>
              <a:gd name="connsiteY7" fmla="*/ 698500 h 2501900"/>
              <a:gd name="connsiteX8" fmla="*/ 355600 w 5588000"/>
              <a:gd name="connsiteY8" fmla="*/ 673100 h 2501900"/>
              <a:gd name="connsiteX9" fmla="*/ 381000 w 5588000"/>
              <a:gd name="connsiteY9" fmla="*/ 635000 h 2501900"/>
              <a:gd name="connsiteX10" fmla="*/ 457200 w 5588000"/>
              <a:gd name="connsiteY10" fmla="*/ 558800 h 2501900"/>
              <a:gd name="connsiteX11" fmla="*/ 520700 w 5588000"/>
              <a:gd name="connsiteY11" fmla="*/ 495300 h 2501900"/>
              <a:gd name="connsiteX12" fmla="*/ 546100 w 5588000"/>
              <a:gd name="connsiteY12" fmla="*/ 457200 h 2501900"/>
              <a:gd name="connsiteX13" fmla="*/ 622300 w 5588000"/>
              <a:gd name="connsiteY13" fmla="*/ 393700 h 2501900"/>
              <a:gd name="connsiteX14" fmla="*/ 647700 w 5588000"/>
              <a:gd name="connsiteY14" fmla="*/ 355600 h 2501900"/>
              <a:gd name="connsiteX15" fmla="*/ 685800 w 5588000"/>
              <a:gd name="connsiteY15" fmla="*/ 317500 h 2501900"/>
              <a:gd name="connsiteX16" fmla="*/ 711200 w 5588000"/>
              <a:gd name="connsiteY16" fmla="*/ 279400 h 2501900"/>
              <a:gd name="connsiteX17" fmla="*/ 749300 w 5588000"/>
              <a:gd name="connsiteY17" fmla="*/ 254000 h 2501900"/>
              <a:gd name="connsiteX18" fmla="*/ 812800 w 5588000"/>
              <a:gd name="connsiteY18" fmla="*/ 190500 h 2501900"/>
              <a:gd name="connsiteX19" fmla="*/ 876300 w 5588000"/>
              <a:gd name="connsiteY19" fmla="*/ 127000 h 2501900"/>
              <a:gd name="connsiteX20" fmla="*/ 901700 w 5588000"/>
              <a:gd name="connsiteY20" fmla="*/ 88900 h 2501900"/>
              <a:gd name="connsiteX21" fmla="*/ 939800 w 5588000"/>
              <a:gd name="connsiteY21" fmla="*/ 76200 h 2501900"/>
              <a:gd name="connsiteX22" fmla="*/ 977900 w 5588000"/>
              <a:gd name="connsiteY22" fmla="*/ 50800 h 2501900"/>
              <a:gd name="connsiteX23" fmla="*/ 1016000 w 5588000"/>
              <a:gd name="connsiteY23" fmla="*/ 38100 h 2501900"/>
              <a:gd name="connsiteX24" fmla="*/ 1104900 w 5588000"/>
              <a:gd name="connsiteY24" fmla="*/ 0 h 2501900"/>
              <a:gd name="connsiteX25" fmla="*/ 1181100 w 5588000"/>
              <a:gd name="connsiteY25" fmla="*/ 12700 h 2501900"/>
              <a:gd name="connsiteX26" fmla="*/ 1206500 w 5588000"/>
              <a:gd name="connsiteY26" fmla="*/ 50800 h 2501900"/>
              <a:gd name="connsiteX27" fmla="*/ 1244600 w 5588000"/>
              <a:gd name="connsiteY27" fmla="*/ 76200 h 2501900"/>
              <a:gd name="connsiteX28" fmla="*/ 1295400 w 5588000"/>
              <a:gd name="connsiteY28" fmla="*/ 152400 h 2501900"/>
              <a:gd name="connsiteX29" fmla="*/ 1384300 w 5588000"/>
              <a:gd name="connsiteY29" fmla="*/ 266700 h 2501900"/>
              <a:gd name="connsiteX30" fmla="*/ 1422400 w 5588000"/>
              <a:gd name="connsiteY30" fmla="*/ 292100 h 2501900"/>
              <a:gd name="connsiteX31" fmla="*/ 1485900 w 5588000"/>
              <a:gd name="connsiteY31" fmla="*/ 368300 h 2501900"/>
              <a:gd name="connsiteX32" fmla="*/ 1524000 w 5588000"/>
              <a:gd name="connsiteY32" fmla="*/ 393700 h 2501900"/>
              <a:gd name="connsiteX33" fmla="*/ 1574800 w 5588000"/>
              <a:gd name="connsiteY33" fmla="*/ 482600 h 2501900"/>
              <a:gd name="connsiteX34" fmla="*/ 1625600 w 5588000"/>
              <a:gd name="connsiteY34" fmla="*/ 558800 h 2501900"/>
              <a:gd name="connsiteX35" fmla="*/ 1651000 w 5588000"/>
              <a:gd name="connsiteY35" fmla="*/ 609600 h 2501900"/>
              <a:gd name="connsiteX36" fmla="*/ 1701800 w 5588000"/>
              <a:gd name="connsiteY36" fmla="*/ 685800 h 2501900"/>
              <a:gd name="connsiteX37" fmla="*/ 1803400 w 5588000"/>
              <a:gd name="connsiteY37" fmla="*/ 838200 h 2501900"/>
              <a:gd name="connsiteX38" fmla="*/ 1854200 w 5588000"/>
              <a:gd name="connsiteY38" fmla="*/ 914400 h 2501900"/>
              <a:gd name="connsiteX39" fmla="*/ 1879600 w 5588000"/>
              <a:gd name="connsiteY39" fmla="*/ 952500 h 2501900"/>
              <a:gd name="connsiteX40" fmla="*/ 1917700 w 5588000"/>
              <a:gd name="connsiteY40" fmla="*/ 990600 h 2501900"/>
              <a:gd name="connsiteX41" fmla="*/ 1955800 w 5588000"/>
              <a:gd name="connsiteY41" fmla="*/ 1066800 h 2501900"/>
              <a:gd name="connsiteX42" fmla="*/ 1993900 w 5588000"/>
              <a:gd name="connsiteY42" fmla="*/ 1117600 h 2501900"/>
              <a:gd name="connsiteX43" fmla="*/ 2019300 w 5588000"/>
              <a:gd name="connsiteY43" fmla="*/ 1155700 h 2501900"/>
              <a:gd name="connsiteX44" fmla="*/ 2057400 w 5588000"/>
              <a:gd name="connsiteY44" fmla="*/ 1193800 h 2501900"/>
              <a:gd name="connsiteX45" fmla="*/ 2082800 w 5588000"/>
              <a:gd name="connsiteY45" fmla="*/ 1244600 h 2501900"/>
              <a:gd name="connsiteX46" fmla="*/ 2120900 w 5588000"/>
              <a:gd name="connsiteY46" fmla="*/ 1282700 h 2501900"/>
              <a:gd name="connsiteX47" fmla="*/ 2171700 w 5588000"/>
              <a:gd name="connsiteY47" fmla="*/ 1371600 h 2501900"/>
              <a:gd name="connsiteX48" fmla="*/ 2184400 w 5588000"/>
              <a:gd name="connsiteY48" fmla="*/ 1422400 h 2501900"/>
              <a:gd name="connsiteX49" fmla="*/ 2273300 w 5588000"/>
              <a:gd name="connsiteY49" fmla="*/ 1536700 h 2501900"/>
              <a:gd name="connsiteX50" fmla="*/ 2286000 w 5588000"/>
              <a:gd name="connsiteY50" fmla="*/ 1587500 h 2501900"/>
              <a:gd name="connsiteX51" fmla="*/ 2298700 w 5588000"/>
              <a:gd name="connsiteY51" fmla="*/ 1651000 h 2501900"/>
              <a:gd name="connsiteX52" fmla="*/ 2324100 w 5588000"/>
              <a:gd name="connsiteY52" fmla="*/ 1714500 h 2501900"/>
              <a:gd name="connsiteX53" fmla="*/ 2349500 w 5588000"/>
              <a:gd name="connsiteY53" fmla="*/ 1828800 h 2501900"/>
              <a:gd name="connsiteX54" fmla="*/ 2387600 w 5588000"/>
              <a:gd name="connsiteY54" fmla="*/ 1854200 h 2501900"/>
              <a:gd name="connsiteX55" fmla="*/ 2425700 w 5588000"/>
              <a:gd name="connsiteY55" fmla="*/ 1930400 h 2501900"/>
              <a:gd name="connsiteX56" fmla="*/ 2438400 w 5588000"/>
              <a:gd name="connsiteY56" fmla="*/ 1968500 h 2501900"/>
              <a:gd name="connsiteX57" fmla="*/ 2476500 w 5588000"/>
              <a:gd name="connsiteY57" fmla="*/ 1993900 h 2501900"/>
              <a:gd name="connsiteX58" fmla="*/ 2527300 w 5588000"/>
              <a:gd name="connsiteY58" fmla="*/ 2057400 h 2501900"/>
              <a:gd name="connsiteX59" fmla="*/ 2552700 w 5588000"/>
              <a:gd name="connsiteY59" fmla="*/ 2095500 h 2501900"/>
              <a:gd name="connsiteX60" fmla="*/ 2628900 w 5588000"/>
              <a:gd name="connsiteY60" fmla="*/ 2159000 h 2501900"/>
              <a:gd name="connsiteX61" fmla="*/ 2654300 w 5588000"/>
              <a:gd name="connsiteY61" fmla="*/ 2197100 h 2501900"/>
              <a:gd name="connsiteX62" fmla="*/ 2730500 w 5588000"/>
              <a:gd name="connsiteY62" fmla="*/ 2260600 h 2501900"/>
              <a:gd name="connsiteX63" fmla="*/ 2755900 w 5588000"/>
              <a:gd name="connsiteY63" fmla="*/ 2298700 h 2501900"/>
              <a:gd name="connsiteX64" fmla="*/ 2832100 w 5588000"/>
              <a:gd name="connsiteY64" fmla="*/ 2362200 h 2501900"/>
              <a:gd name="connsiteX65" fmla="*/ 2857500 w 5588000"/>
              <a:gd name="connsiteY65" fmla="*/ 2400300 h 2501900"/>
              <a:gd name="connsiteX66" fmla="*/ 2895600 w 5588000"/>
              <a:gd name="connsiteY66" fmla="*/ 2413000 h 2501900"/>
              <a:gd name="connsiteX67" fmla="*/ 2933700 w 5588000"/>
              <a:gd name="connsiteY67" fmla="*/ 2438400 h 2501900"/>
              <a:gd name="connsiteX68" fmla="*/ 2971800 w 5588000"/>
              <a:gd name="connsiteY68" fmla="*/ 2451100 h 2501900"/>
              <a:gd name="connsiteX69" fmla="*/ 3048000 w 5588000"/>
              <a:gd name="connsiteY69" fmla="*/ 2501900 h 2501900"/>
              <a:gd name="connsiteX70" fmla="*/ 3124200 w 5588000"/>
              <a:gd name="connsiteY70" fmla="*/ 2489200 h 2501900"/>
              <a:gd name="connsiteX71" fmla="*/ 3302000 w 5588000"/>
              <a:gd name="connsiteY71" fmla="*/ 2463800 h 2501900"/>
              <a:gd name="connsiteX72" fmla="*/ 3340100 w 5588000"/>
              <a:gd name="connsiteY72" fmla="*/ 2451100 h 2501900"/>
              <a:gd name="connsiteX73" fmla="*/ 3416300 w 5588000"/>
              <a:gd name="connsiteY73" fmla="*/ 2413000 h 2501900"/>
              <a:gd name="connsiteX74" fmla="*/ 3479800 w 5588000"/>
              <a:gd name="connsiteY74" fmla="*/ 2349500 h 2501900"/>
              <a:gd name="connsiteX75" fmla="*/ 3530600 w 5588000"/>
              <a:gd name="connsiteY75" fmla="*/ 2273300 h 2501900"/>
              <a:gd name="connsiteX76" fmla="*/ 3556000 w 5588000"/>
              <a:gd name="connsiteY76" fmla="*/ 2235200 h 2501900"/>
              <a:gd name="connsiteX77" fmla="*/ 3594100 w 5588000"/>
              <a:gd name="connsiteY77" fmla="*/ 2197100 h 2501900"/>
              <a:gd name="connsiteX78" fmla="*/ 3619500 w 5588000"/>
              <a:gd name="connsiteY78" fmla="*/ 2159000 h 2501900"/>
              <a:gd name="connsiteX79" fmla="*/ 3695700 w 5588000"/>
              <a:gd name="connsiteY79" fmla="*/ 2082800 h 2501900"/>
              <a:gd name="connsiteX80" fmla="*/ 3759200 w 5588000"/>
              <a:gd name="connsiteY80" fmla="*/ 2006600 h 2501900"/>
              <a:gd name="connsiteX81" fmla="*/ 3771900 w 5588000"/>
              <a:gd name="connsiteY81" fmla="*/ 1968500 h 2501900"/>
              <a:gd name="connsiteX82" fmla="*/ 3848100 w 5588000"/>
              <a:gd name="connsiteY82" fmla="*/ 1917700 h 2501900"/>
              <a:gd name="connsiteX83" fmla="*/ 3873500 w 5588000"/>
              <a:gd name="connsiteY83" fmla="*/ 1879600 h 2501900"/>
              <a:gd name="connsiteX84" fmla="*/ 4000500 w 5588000"/>
              <a:gd name="connsiteY84" fmla="*/ 1803400 h 2501900"/>
              <a:gd name="connsiteX85" fmla="*/ 4038600 w 5588000"/>
              <a:gd name="connsiteY85" fmla="*/ 1790700 h 2501900"/>
              <a:gd name="connsiteX86" fmla="*/ 4114800 w 5588000"/>
              <a:gd name="connsiteY86" fmla="*/ 1727200 h 2501900"/>
              <a:gd name="connsiteX87" fmla="*/ 4152900 w 5588000"/>
              <a:gd name="connsiteY87" fmla="*/ 1701800 h 2501900"/>
              <a:gd name="connsiteX88" fmla="*/ 4191000 w 5588000"/>
              <a:gd name="connsiteY88" fmla="*/ 1689100 h 2501900"/>
              <a:gd name="connsiteX89" fmla="*/ 4356100 w 5588000"/>
              <a:gd name="connsiteY89" fmla="*/ 1612900 h 2501900"/>
              <a:gd name="connsiteX90" fmla="*/ 4394200 w 5588000"/>
              <a:gd name="connsiteY90" fmla="*/ 1600200 h 2501900"/>
              <a:gd name="connsiteX91" fmla="*/ 4445000 w 5588000"/>
              <a:gd name="connsiteY91" fmla="*/ 1587500 h 2501900"/>
              <a:gd name="connsiteX92" fmla="*/ 4533900 w 5588000"/>
              <a:gd name="connsiteY92" fmla="*/ 1549400 h 2501900"/>
              <a:gd name="connsiteX93" fmla="*/ 4635500 w 5588000"/>
              <a:gd name="connsiteY93" fmla="*/ 1536700 h 2501900"/>
              <a:gd name="connsiteX94" fmla="*/ 4775200 w 5588000"/>
              <a:gd name="connsiteY94" fmla="*/ 1536700 h 2501900"/>
              <a:gd name="connsiteX95" fmla="*/ 4851400 w 5588000"/>
              <a:gd name="connsiteY95" fmla="*/ 1562100 h 2501900"/>
              <a:gd name="connsiteX96" fmla="*/ 4889500 w 5588000"/>
              <a:gd name="connsiteY96" fmla="*/ 1587500 h 2501900"/>
              <a:gd name="connsiteX97" fmla="*/ 4965700 w 5588000"/>
              <a:gd name="connsiteY97" fmla="*/ 1612900 h 2501900"/>
              <a:gd name="connsiteX98" fmla="*/ 5003800 w 5588000"/>
              <a:gd name="connsiteY98" fmla="*/ 1625600 h 2501900"/>
              <a:gd name="connsiteX99" fmla="*/ 5321300 w 5588000"/>
              <a:gd name="connsiteY99" fmla="*/ 1612900 h 2501900"/>
              <a:gd name="connsiteX100" fmla="*/ 5588000 w 5588000"/>
              <a:gd name="connsiteY100" fmla="*/ 16002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588000" h="2501900">
                <a:moveTo>
                  <a:pt x="0" y="1282700"/>
                </a:moveTo>
                <a:cubicBezTo>
                  <a:pt x="8467" y="1257300"/>
                  <a:pt x="13426" y="1230447"/>
                  <a:pt x="25400" y="1206500"/>
                </a:cubicBezTo>
                <a:cubicBezTo>
                  <a:pt x="54380" y="1148539"/>
                  <a:pt x="91328" y="1148417"/>
                  <a:pt x="114300" y="1079500"/>
                </a:cubicBezTo>
                <a:cubicBezTo>
                  <a:pt x="146222" y="983735"/>
                  <a:pt x="103161" y="1101777"/>
                  <a:pt x="152400" y="1003300"/>
                </a:cubicBezTo>
                <a:cubicBezTo>
                  <a:pt x="158387" y="991326"/>
                  <a:pt x="158599" y="976902"/>
                  <a:pt x="165100" y="965200"/>
                </a:cubicBezTo>
                <a:cubicBezTo>
                  <a:pt x="179925" y="938515"/>
                  <a:pt x="198967" y="914400"/>
                  <a:pt x="215900" y="889000"/>
                </a:cubicBezTo>
                <a:cubicBezTo>
                  <a:pt x="224367" y="876300"/>
                  <a:pt x="236473" y="865380"/>
                  <a:pt x="241300" y="850900"/>
                </a:cubicBezTo>
                <a:cubicBezTo>
                  <a:pt x="255789" y="807433"/>
                  <a:pt x="275295" y="726636"/>
                  <a:pt x="317500" y="698500"/>
                </a:cubicBezTo>
                <a:lnTo>
                  <a:pt x="355600" y="673100"/>
                </a:lnTo>
                <a:cubicBezTo>
                  <a:pt x="364067" y="660400"/>
                  <a:pt x="370859" y="646408"/>
                  <a:pt x="381000" y="635000"/>
                </a:cubicBezTo>
                <a:cubicBezTo>
                  <a:pt x="404865" y="608152"/>
                  <a:pt x="437275" y="588688"/>
                  <a:pt x="457200" y="558800"/>
                </a:cubicBezTo>
                <a:cubicBezTo>
                  <a:pt x="491067" y="508000"/>
                  <a:pt x="469900" y="529167"/>
                  <a:pt x="520700" y="495300"/>
                </a:cubicBezTo>
                <a:cubicBezTo>
                  <a:pt x="529167" y="482600"/>
                  <a:pt x="535307" y="467993"/>
                  <a:pt x="546100" y="457200"/>
                </a:cubicBezTo>
                <a:cubicBezTo>
                  <a:pt x="646000" y="357300"/>
                  <a:pt x="518272" y="518534"/>
                  <a:pt x="622300" y="393700"/>
                </a:cubicBezTo>
                <a:cubicBezTo>
                  <a:pt x="632071" y="381974"/>
                  <a:pt x="637929" y="367326"/>
                  <a:pt x="647700" y="355600"/>
                </a:cubicBezTo>
                <a:cubicBezTo>
                  <a:pt x="659198" y="341802"/>
                  <a:pt x="674302" y="331298"/>
                  <a:pt x="685800" y="317500"/>
                </a:cubicBezTo>
                <a:cubicBezTo>
                  <a:pt x="695571" y="305774"/>
                  <a:pt x="700407" y="290193"/>
                  <a:pt x="711200" y="279400"/>
                </a:cubicBezTo>
                <a:cubicBezTo>
                  <a:pt x="721993" y="268607"/>
                  <a:pt x="736600" y="262467"/>
                  <a:pt x="749300" y="254000"/>
                </a:cubicBezTo>
                <a:cubicBezTo>
                  <a:pt x="817033" y="152400"/>
                  <a:pt x="728133" y="275167"/>
                  <a:pt x="812800" y="190500"/>
                </a:cubicBezTo>
                <a:cubicBezTo>
                  <a:pt x="897467" y="105833"/>
                  <a:pt x="774700" y="194733"/>
                  <a:pt x="876300" y="127000"/>
                </a:cubicBezTo>
                <a:cubicBezTo>
                  <a:pt x="884767" y="114300"/>
                  <a:pt x="889781" y="98435"/>
                  <a:pt x="901700" y="88900"/>
                </a:cubicBezTo>
                <a:cubicBezTo>
                  <a:pt x="912153" y="80537"/>
                  <a:pt x="927826" y="82187"/>
                  <a:pt x="939800" y="76200"/>
                </a:cubicBezTo>
                <a:cubicBezTo>
                  <a:pt x="953452" y="69374"/>
                  <a:pt x="964248" y="57626"/>
                  <a:pt x="977900" y="50800"/>
                </a:cubicBezTo>
                <a:cubicBezTo>
                  <a:pt x="989874" y="44813"/>
                  <a:pt x="1004026" y="44087"/>
                  <a:pt x="1016000" y="38100"/>
                </a:cubicBezTo>
                <a:cubicBezTo>
                  <a:pt x="1103705" y="-5753"/>
                  <a:pt x="999174" y="26431"/>
                  <a:pt x="1104900" y="0"/>
                </a:cubicBezTo>
                <a:cubicBezTo>
                  <a:pt x="1130300" y="4233"/>
                  <a:pt x="1158068" y="1184"/>
                  <a:pt x="1181100" y="12700"/>
                </a:cubicBezTo>
                <a:cubicBezTo>
                  <a:pt x="1194752" y="19526"/>
                  <a:pt x="1195707" y="40007"/>
                  <a:pt x="1206500" y="50800"/>
                </a:cubicBezTo>
                <a:cubicBezTo>
                  <a:pt x="1217293" y="61593"/>
                  <a:pt x="1231900" y="67733"/>
                  <a:pt x="1244600" y="76200"/>
                </a:cubicBezTo>
                <a:cubicBezTo>
                  <a:pt x="1268889" y="149066"/>
                  <a:pt x="1239906" y="81051"/>
                  <a:pt x="1295400" y="152400"/>
                </a:cubicBezTo>
                <a:cubicBezTo>
                  <a:pt x="1347570" y="219476"/>
                  <a:pt x="1329670" y="221175"/>
                  <a:pt x="1384300" y="266700"/>
                </a:cubicBezTo>
                <a:cubicBezTo>
                  <a:pt x="1396026" y="276471"/>
                  <a:pt x="1410674" y="282329"/>
                  <a:pt x="1422400" y="292100"/>
                </a:cubicBezTo>
                <a:cubicBezTo>
                  <a:pt x="1547234" y="396128"/>
                  <a:pt x="1386000" y="268400"/>
                  <a:pt x="1485900" y="368300"/>
                </a:cubicBezTo>
                <a:cubicBezTo>
                  <a:pt x="1496693" y="379093"/>
                  <a:pt x="1511300" y="385233"/>
                  <a:pt x="1524000" y="393700"/>
                </a:cubicBezTo>
                <a:cubicBezTo>
                  <a:pt x="1611865" y="525497"/>
                  <a:pt x="1478122" y="321470"/>
                  <a:pt x="1574800" y="482600"/>
                </a:cubicBezTo>
                <a:cubicBezTo>
                  <a:pt x="1590506" y="508777"/>
                  <a:pt x="1611948" y="531496"/>
                  <a:pt x="1625600" y="558800"/>
                </a:cubicBezTo>
                <a:cubicBezTo>
                  <a:pt x="1634067" y="575733"/>
                  <a:pt x="1641260" y="593366"/>
                  <a:pt x="1651000" y="609600"/>
                </a:cubicBezTo>
                <a:cubicBezTo>
                  <a:pt x="1666706" y="635777"/>
                  <a:pt x="1684867" y="660400"/>
                  <a:pt x="1701800" y="685800"/>
                </a:cubicBezTo>
                <a:lnTo>
                  <a:pt x="1803400" y="838200"/>
                </a:lnTo>
                <a:lnTo>
                  <a:pt x="1854200" y="914400"/>
                </a:lnTo>
                <a:cubicBezTo>
                  <a:pt x="1862667" y="927100"/>
                  <a:pt x="1868807" y="941707"/>
                  <a:pt x="1879600" y="952500"/>
                </a:cubicBezTo>
                <a:cubicBezTo>
                  <a:pt x="1892300" y="965200"/>
                  <a:pt x="1906202" y="976802"/>
                  <a:pt x="1917700" y="990600"/>
                </a:cubicBezTo>
                <a:cubicBezTo>
                  <a:pt x="1978038" y="1063006"/>
                  <a:pt x="1914143" y="993901"/>
                  <a:pt x="1955800" y="1066800"/>
                </a:cubicBezTo>
                <a:cubicBezTo>
                  <a:pt x="1966302" y="1085178"/>
                  <a:pt x="1981597" y="1100376"/>
                  <a:pt x="1993900" y="1117600"/>
                </a:cubicBezTo>
                <a:cubicBezTo>
                  <a:pt x="2002772" y="1130020"/>
                  <a:pt x="2009529" y="1143974"/>
                  <a:pt x="2019300" y="1155700"/>
                </a:cubicBezTo>
                <a:cubicBezTo>
                  <a:pt x="2030798" y="1169498"/>
                  <a:pt x="2046961" y="1179185"/>
                  <a:pt x="2057400" y="1193800"/>
                </a:cubicBezTo>
                <a:cubicBezTo>
                  <a:pt x="2068404" y="1209206"/>
                  <a:pt x="2071796" y="1229194"/>
                  <a:pt x="2082800" y="1244600"/>
                </a:cubicBezTo>
                <a:cubicBezTo>
                  <a:pt x="2093239" y="1259215"/>
                  <a:pt x="2109402" y="1268902"/>
                  <a:pt x="2120900" y="1282700"/>
                </a:cubicBezTo>
                <a:cubicBezTo>
                  <a:pt x="2137648" y="1302798"/>
                  <a:pt x="2163231" y="1349015"/>
                  <a:pt x="2171700" y="1371600"/>
                </a:cubicBezTo>
                <a:cubicBezTo>
                  <a:pt x="2177829" y="1387943"/>
                  <a:pt x="2176594" y="1406788"/>
                  <a:pt x="2184400" y="1422400"/>
                </a:cubicBezTo>
                <a:cubicBezTo>
                  <a:pt x="2214781" y="1483163"/>
                  <a:pt x="2231489" y="1494889"/>
                  <a:pt x="2273300" y="1536700"/>
                </a:cubicBezTo>
                <a:cubicBezTo>
                  <a:pt x="2277533" y="1553633"/>
                  <a:pt x="2282214" y="1570461"/>
                  <a:pt x="2286000" y="1587500"/>
                </a:cubicBezTo>
                <a:cubicBezTo>
                  <a:pt x="2290683" y="1608572"/>
                  <a:pt x="2292497" y="1630325"/>
                  <a:pt x="2298700" y="1651000"/>
                </a:cubicBezTo>
                <a:cubicBezTo>
                  <a:pt x="2305251" y="1672836"/>
                  <a:pt x="2317549" y="1692664"/>
                  <a:pt x="2324100" y="1714500"/>
                </a:cubicBezTo>
                <a:cubicBezTo>
                  <a:pt x="2324634" y="1716281"/>
                  <a:pt x="2344170" y="1820805"/>
                  <a:pt x="2349500" y="1828800"/>
                </a:cubicBezTo>
                <a:cubicBezTo>
                  <a:pt x="2357967" y="1841500"/>
                  <a:pt x="2374900" y="1845733"/>
                  <a:pt x="2387600" y="1854200"/>
                </a:cubicBezTo>
                <a:cubicBezTo>
                  <a:pt x="2419522" y="1949965"/>
                  <a:pt x="2376461" y="1831923"/>
                  <a:pt x="2425700" y="1930400"/>
                </a:cubicBezTo>
                <a:cubicBezTo>
                  <a:pt x="2431687" y="1942374"/>
                  <a:pt x="2430037" y="1958047"/>
                  <a:pt x="2438400" y="1968500"/>
                </a:cubicBezTo>
                <a:cubicBezTo>
                  <a:pt x="2447935" y="1980419"/>
                  <a:pt x="2463800" y="1985433"/>
                  <a:pt x="2476500" y="1993900"/>
                </a:cubicBezTo>
                <a:cubicBezTo>
                  <a:pt x="2501224" y="2068073"/>
                  <a:pt x="2469855" y="1999955"/>
                  <a:pt x="2527300" y="2057400"/>
                </a:cubicBezTo>
                <a:cubicBezTo>
                  <a:pt x="2538093" y="2068193"/>
                  <a:pt x="2542929" y="2083774"/>
                  <a:pt x="2552700" y="2095500"/>
                </a:cubicBezTo>
                <a:cubicBezTo>
                  <a:pt x="2583258" y="2132170"/>
                  <a:pt x="2591438" y="2134025"/>
                  <a:pt x="2628900" y="2159000"/>
                </a:cubicBezTo>
                <a:cubicBezTo>
                  <a:pt x="2637367" y="2171700"/>
                  <a:pt x="2643507" y="2186307"/>
                  <a:pt x="2654300" y="2197100"/>
                </a:cubicBezTo>
                <a:cubicBezTo>
                  <a:pt x="2754200" y="2297000"/>
                  <a:pt x="2626472" y="2135766"/>
                  <a:pt x="2730500" y="2260600"/>
                </a:cubicBezTo>
                <a:cubicBezTo>
                  <a:pt x="2740271" y="2272326"/>
                  <a:pt x="2746129" y="2286974"/>
                  <a:pt x="2755900" y="2298700"/>
                </a:cubicBezTo>
                <a:cubicBezTo>
                  <a:pt x="2786458" y="2335370"/>
                  <a:pt x="2794638" y="2337225"/>
                  <a:pt x="2832100" y="2362200"/>
                </a:cubicBezTo>
                <a:cubicBezTo>
                  <a:pt x="2840567" y="2374900"/>
                  <a:pt x="2845581" y="2390765"/>
                  <a:pt x="2857500" y="2400300"/>
                </a:cubicBezTo>
                <a:cubicBezTo>
                  <a:pt x="2867953" y="2408663"/>
                  <a:pt x="2883626" y="2407013"/>
                  <a:pt x="2895600" y="2413000"/>
                </a:cubicBezTo>
                <a:cubicBezTo>
                  <a:pt x="2909252" y="2419826"/>
                  <a:pt x="2920048" y="2431574"/>
                  <a:pt x="2933700" y="2438400"/>
                </a:cubicBezTo>
                <a:cubicBezTo>
                  <a:pt x="2945674" y="2444387"/>
                  <a:pt x="2960098" y="2444599"/>
                  <a:pt x="2971800" y="2451100"/>
                </a:cubicBezTo>
                <a:cubicBezTo>
                  <a:pt x="2998485" y="2465925"/>
                  <a:pt x="3048000" y="2501900"/>
                  <a:pt x="3048000" y="2501900"/>
                </a:cubicBezTo>
                <a:lnTo>
                  <a:pt x="3124200" y="2489200"/>
                </a:lnTo>
                <a:lnTo>
                  <a:pt x="3302000" y="2463800"/>
                </a:lnTo>
                <a:cubicBezTo>
                  <a:pt x="3314700" y="2459567"/>
                  <a:pt x="3328126" y="2457087"/>
                  <a:pt x="3340100" y="2451100"/>
                </a:cubicBezTo>
                <a:cubicBezTo>
                  <a:pt x="3438577" y="2401861"/>
                  <a:pt x="3320535" y="2444922"/>
                  <a:pt x="3416300" y="2413000"/>
                </a:cubicBezTo>
                <a:cubicBezTo>
                  <a:pt x="3517900" y="2260600"/>
                  <a:pt x="3361267" y="2484967"/>
                  <a:pt x="3479800" y="2349500"/>
                </a:cubicBezTo>
                <a:cubicBezTo>
                  <a:pt x="3499902" y="2326526"/>
                  <a:pt x="3513667" y="2298700"/>
                  <a:pt x="3530600" y="2273300"/>
                </a:cubicBezTo>
                <a:cubicBezTo>
                  <a:pt x="3539067" y="2260600"/>
                  <a:pt x="3545207" y="2245993"/>
                  <a:pt x="3556000" y="2235200"/>
                </a:cubicBezTo>
                <a:cubicBezTo>
                  <a:pt x="3568700" y="2222500"/>
                  <a:pt x="3582602" y="2210898"/>
                  <a:pt x="3594100" y="2197100"/>
                </a:cubicBezTo>
                <a:cubicBezTo>
                  <a:pt x="3603871" y="2185374"/>
                  <a:pt x="3609359" y="2170408"/>
                  <a:pt x="3619500" y="2159000"/>
                </a:cubicBezTo>
                <a:cubicBezTo>
                  <a:pt x="3643365" y="2132152"/>
                  <a:pt x="3679636" y="2114929"/>
                  <a:pt x="3695700" y="2082800"/>
                </a:cubicBezTo>
                <a:cubicBezTo>
                  <a:pt x="3727926" y="2018348"/>
                  <a:pt x="3705348" y="2042502"/>
                  <a:pt x="3759200" y="2006600"/>
                </a:cubicBezTo>
                <a:cubicBezTo>
                  <a:pt x="3763433" y="1993900"/>
                  <a:pt x="3762434" y="1977966"/>
                  <a:pt x="3771900" y="1968500"/>
                </a:cubicBezTo>
                <a:cubicBezTo>
                  <a:pt x="3793486" y="1946914"/>
                  <a:pt x="3848100" y="1917700"/>
                  <a:pt x="3848100" y="1917700"/>
                </a:cubicBezTo>
                <a:cubicBezTo>
                  <a:pt x="3856567" y="1905000"/>
                  <a:pt x="3862013" y="1889651"/>
                  <a:pt x="3873500" y="1879600"/>
                </a:cubicBezTo>
                <a:cubicBezTo>
                  <a:pt x="3902391" y="1854320"/>
                  <a:pt x="3961505" y="1820112"/>
                  <a:pt x="4000500" y="1803400"/>
                </a:cubicBezTo>
                <a:cubicBezTo>
                  <a:pt x="4012805" y="1798127"/>
                  <a:pt x="4026626" y="1796687"/>
                  <a:pt x="4038600" y="1790700"/>
                </a:cubicBezTo>
                <a:cubicBezTo>
                  <a:pt x="4085898" y="1767051"/>
                  <a:pt x="4072669" y="1762309"/>
                  <a:pt x="4114800" y="1727200"/>
                </a:cubicBezTo>
                <a:cubicBezTo>
                  <a:pt x="4126526" y="1717429"/>
                  <a:pt x="4139248" y="1708626"/>
                  <a:pt x="4152900" y="1701800"/>
                </a:cubicBezTo>
                <a:cubicBezTo>
                  <a:pt x="4164874" y="1695813"/>
                  <a:pt x="4178813" y="1694640"/>
                  <a:pt x="4191000" y="1689100"/>
                </a:cubicBezTo>
                <a:cubicBezTo>
                  <a:pt x="4331201" y="1625372"/>
                  <a:pt x="4246480" y="1654008"/>
                  <a:pt x="4356100" y="1612900"/>
                </a:cubicBezTo>
                <a:cubicBezTo>
                  <a:pt x="4368635" y="1608200"/>
                  <a:pt x="4381328" y="1603878"/>
                  <a:pt x="4394200" y="1600200"/>
                </a:cubicBezTo>
                <a:cubicBezTo>
                  <a:pt x="4410983" y="1595405"/>
                  <a:pt x="4428657" y="1593629"/>
                  <a:pt x="4445000" y="1587500"/>
                </a:cubicBezTo>
                <a:cubicBezTo>
                  <a:pt x="4486210" y="1572046"/>
                  <a:pt x="4493087" y="1556821"/>
                  <a:pt x="4533900" y="1549400"/>
                </a:cubicBezTo>
                <a:cubicBezTo>
                  <a:pt x="4567480" y="1543295"/>
                  <a:pt x="4601633" y="1540933"/>
                  <a:pt x="4635500" y="1536700"/>
                </a:cubicBezTo>
                <a:cubicBezTo>
                  <a:pt x="4698632" y="1515656"/>
                  <a:pt x="4679047" y="1516096"/>
                  <a:pt x="4775200" y="1536700"/>
                </a:cubicBezTo>
                <a:cubicBezTo>
                  <a:pt x="4801380" y="1542310"/>
                  <a:pt x="4829123" y="1547248"/>
                  <a:pt x="4851400" y="1562100"/>
                </a:cubicBezTo>
                <a:cubicBezTo>
                  <a:pt x="4864100" y="1570567"/>
                  <a:pt x="4875552" y="1581301"/>
                  <a:pt x="4889500" y="1587500"/>
                </a:cubicBezTo>
                <a:cubicBezTo>
                  <a:pt x="4913966" y="1598374"/>
                  <a:pt x="4940300" y="1604433"/>
                  <a:pt x="4965700" y="1612900"/>
                </a:cubicBezTo>
                <a:lnTo>
                  <a:pt x="5003800" y="1625600"/>
                </a:lnTo>
                <a:cubicBezTo>
                  <a:pt x="5109633" y="1621367"/>
                  <a:pt x="5215576" y="1619308"/>
                  <a:pt x="5321300" y="1612900"/>
                </a:cubicBezTo>
                <a:cubicBezTo>
                  <a:pt x="5643480" y="1593374"/>
                  <a:pt x="5121149" y="1600200"/>
                  <a:pt x="5588000" y="160020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/>
          <p:cNvCxnSpPr>
            <a:stCxn id="63" idx="87"/>
          </p:cNvCxnSpPr>
          <p:nvPr/>
        </p:nvCxnSpPr>
        <p:spPr>
          <a:xfrm flipH="1">
            <a:off x="5365470" y="4292600"/>
            <a:ext cx="663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3" idx="91"/>
          </p:cNvCxnSpPr>
          <p:nvPr/>
        </p:nvCxnSpPr>
        <p:spPr>
          <a:xfrm>
            <a:off x="5664200" y="4178300"/>
            <a:ext cx="31470" cy="887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3" idx="96"/>
          </p:cNvCxnSpPr>
          <p:nvPr/>
        </p:nvCxnSpPr>
        <p:spPr>
          <a:xfrm flipH="1">
            <a:off x="6089370" y="4178300"/>
            <a:ext cx="1933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57670" y="4259818"/>
            <a:ext cx="0" cy="83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/>
          <p:cNvSpPr txBox="1"/>
          <p:nvPr/>
        </p:nvSpPr>
        <p:spPr>
          <a:xfrm>
            <a:off x="908622" y="56700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083241" y="60579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148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492822" y="563138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759522" y="601869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220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2089722" y="563138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255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073811" y="56313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6651548" y="563138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11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온도센서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1154160" descr="EMB00002cd42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" y="2414950"/>
            <a:ext cx="4249037" cy="31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40" y="2414950"/>
            <a:ext cx="6019060" cy="298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3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7" y="1343306"/>
            <a:ext cx="10949984" cy="204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40" y="1386249"/>
            <a:ext cx="9740160" cy="483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300163"/>
            <a:ext cx="104108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187450"/>
            <a:ext cx="1119333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1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8563"/>
            <a:ext cx="10515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7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9561624" descr="EMB00002cd425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52600"/>
            <a:ext cx="3968750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88" y="1752600"/>
            <a:ext cx="6080961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7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054983"/>
            <a:ext cx="7613650" cy="546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7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 A0</a:t>
            </a:r>
            <a:r>
              <a:rPr lang="ko-KR" altLang="en-US" sz="2000" b="1" dirty="0"/>
              <a:t>에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NTC </a:t>
            </a:r>
            <a:r>
              <a:rPr lang="ko-KR" altLang="en-US" sz="2000" b="1" dirty="0" err="1" smtClean="0"/>
              <a:t>서미스터</a:t>
            </a:r>
            <a:r>
              <a:rPr lang="ko-KR" altLang="en-US" sz="2000" b="1" dirty="0" smtClean="0"/>
              <a:t> 온도센서</a:t>
            </a:r>
            <a:r>
              <a:rPr lang="en-US" altLang="ko-KR" sz="2000" b="1" dirty="0"/>
              <a:t>, </a:t>
            </a:r>
            <a:r>
              <a:rPr lang="en-US" altLang="ko-KR" sz="2000" b="1" dirty="0" smtClean="0"/>
              <a:t> D8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LED-R, D9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를 연결하여 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주변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온도가 </a:t>
            </a:r>
            <a:r>
              <a:rPr lang="en-US" altLang="ko-KR" sz="2000" b="1" dirty="0" smtClean="0"/>
              <a:t>30</a:t>
            </a:r>
            <a:r>
              <a:rPr lang="ko-KR" altLang="en-US" sz="2000" b="1" dirty="0" smtClean="0"/>
              <a:t>℃</a:t>
            </a:r>
            <a:r>
              <a:rPr lang="ko-KR" altLang="en-US" sz="2000" b="1" dirty="0"/>
              <a:t>보다 낮으면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가 켜지게 하고</a:t>
            </a:r>
            <a:r>
              <a:rPr lang="en-US" altLang="ko-KR" sz="2000" b="1" dirty="0"/>
              <a:t>( LED-R</a:t>
            </a:r>
            <a:r>
              <a:rPr lang="ko-KR" altLang="en-US" sz="2000" b="1" dirty="0"/>
              <a:t>은 꺼짐</a:t>
            </a:r>
            <a:r>
              <a:rPr lang="en-US" altLang="ko-KR" sz="2000" b="1" dirty="0"/>
              <a:t>), </a:t>
            </a:r>
            <a:r>
              <a:rPr lang="ko-KR" altLang="en-US" sz="2000" b="1" dirty="0"/>
              <a:t>주변온도가 </a:t>
            </a:r>
            <a:r>
              <a:rPr lang="en-US" altLang="ko-KR" sz="2000" b="1" dirty="0" smtClean="0"/>
              <a:t>30</a:t>
            </a:r>
            <a:r>
              <a:rPr lang="ko-KR" altLang="en-US" sz="2000" b="1" smtClean="0"/>
              <a:t>℃</a:t>
            </a:r>
            <a:r>
              <a:rPr lang="ko-KR" altLang="en-US" sz="2000" b="1"/>
              <a:t>보다 </a:t>
            </a:r>
            <a:r>
              <a:rPr lang="en-US" altLang="ko-KR" sz="2000" b="1" smtClean="0"/>
              <a:t>  </a:t>
            </a:r>
            <a:r>
              <a:rPr lang="ko-KR" altLang="en-US" sz="2000" b="1" dirty="0" smtClean="0"/>
              <a:t>높으면 </a:t>
            </a:r>
            <a:r>
              <a:rPr lang="en-US" altLang="ko-KR" sz="2000" b="1" dirty="0"/>
              <a:t>LED-R</a:t>
            </a:r>
            <a:r>
              <a:rPr lang="ko-KR" altLang="en-US" sz="2000" b="1" dirty="0"/>
              <a:t>이 켜지게 하는</a:t>
            </a:r>
            <a:r>
              <a:rPr lang="en-US" altLang="ko-KR" sz="2000" b="1" dirty="0"/>
              <a:t>(LED-B</a:t>
            </a:r>
            <a:r>
              <a:rPr lang="ko-KR" altLang="en-US" sz="2000" b="1" dirty="0"/>
              <a:t>는 꺼짐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프로그램을 작성해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91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12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빛 센서</a:t>
            </a:r>
            <a:r>
              <a:rPr lang="en-US" altLang="ko-KR" sz="2800" b="1" dirty="0" smtClean="0"/>
              <a:t>(CDS)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307262440" descr="EMB000026d048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" y="2414950"/>
            <a:ext cx="3850694" cy="284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473879"/>
            <a:ext cx="6661150" cy="334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737279"/>
            <a:ext cx="9245600" cy="463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7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9" y="1131888"/>
            <a:ext cx="11620981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6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7" y="1223963"/>
            <a:ext cx="10984160" cy="198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173163"/>
            <a:ext cx="11455309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6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15" y="1342371"/>
            <a:ext cx="6099831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07265800" descr="EMB000026d048b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3" y="2178424"/>
            <a:ext cx="3516313" cy="26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12" y="1230306"/>
            <a:ext cx="6710082" cy="552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0" y="1131794"/>
            <a:ext cx="11315269" cy="206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 A1</a:t>
            </a:r>
            <a:r>
              <a:rPr lang="ko-KR" altLang="en-US" sz="2000" b="1" dirty="0"/>
              <a:t>에 빛 센서</a:t>
            </a:r>
            <a:r>
              <a:rPr lang="en-US" altLang="ko-KR" sz="2000" b="1" dirty="0"/>
              <a:t>(CDS), ~D9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LED-W, ~D10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를 </a:t>
            </a:r>
            <a:r>
              <a:rPr lang="ko-KR" altLang="en-US" sz="2000" b="1" dirty="0" smtClean="0"/>
              <a:t>연결하도록 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빛 센서와 </a:t>
            </a:r>
            <a:r>
              <a:rPr lang="en-US" altLang="ko-KR" sz="2000" b="1" dirty="0"/>
              <a:t>~D9</a:t>
            </a:r>
            <a:r>
              <a:rPr lang="ko-KR" altLang="en-US" sz="2000" b="1" dirty="0"/>
              <a:t>에 있는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는 실험 </a:t>
            </a:r>
            <a:r>
              <a:rPr lang="en-US" altLang="ko-KR" sz="2000" b="1" dirty="0"/>
              <a:t>12-3</a:t>
            </a:r>
            <a:r>
              <a:rPr lang="ko-KR" altLang="en-US" sz="2000" b="1" dirty="0"/>
              <a:t>과 같이 빛의 밝기에 따라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</a:t>
            </a:r>
            <a:r>
              <a:rPr lang="ko-KR" altLang="en-US" sz="2000" b="1" dirty="0" smtClean="0"/>
              <a:t>작동하도록 </a:t>
            </a:r>
            <a:r>
              <a:rPr lang="ko-KR" altLang="en-US" sz="2000" b="1" dirty="0"/>
              <a:t>하고</a:t>
            </a:r>
            <a:r>
              <a:rPr lang="en-US" altLang="ko-KR" sz="2000" b="1" dirty="0"/>
              <a:t>, ~D10</a:t>
            </a:r>
            <a:r>
              <a:rPr lang="ko-KR" altLang="en-US" sz="2000" b="1" dirty="0"/>
              <a:t>에 연결되어 있는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와 정확히 반대로 동작하도록 하는 프로그램을 작성해 보시오</a:t>
            </a:r>
            <a:r>
              <a:rPr lang="en-US" altLang="ko-KR" sz="2000" b="1" dirty="0"/>
              <a:t>. (</a:t>
            </a:r>
            <a:r>
              <a:rPr lang="ko-KR" altLang="en-US" sz="2000" b="1" dirty="0"/>
              <a:t>즉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analogWrite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함수를 이용하여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밝아진 만큼 </a:t>
            </a:r>
            <a:r>
              <a:rPr lang="en-US" altLang="ko-KR" sz="2000" b="1" dirty="0"/>
              <a:t>LED-B</a:t>
            </a:r>
            <a:r>
              <a:rPr lang="ko-KR" altLang="en-US" sz="2000" b="1" dirty="0"/>
              <a:t>가 어두워지고</a:t>
            </a:r>
            <a:r>
              <a:rPr lang="en-US" altLang="ko-KR" sz="2000" b="1" dirty="0"/>
              <a:t>, LED-W</a:t>
            </a:r>
            <a:r>
              <a:rPr lang="ko-KR" altLang="en-US" sz="2000" b="1" dirty="0"/>
              <a:t>가 어두워진 만큼</a:t>
            </a:r>
            <a:r>
              <a:rPr lang="en-US" altLang="ko-KR" sz="2000" b="1" dirty="0"/>
              <a:t>, LED-B</a:t>
            </a:r>
            <a:r>
              <a:rPr lang="ko-KR" altLang="en-US" sz="2000" b="1" dirty="0"/>
              <a:t>가 밝아지도록 프로그램 한다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331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13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기울기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센서</a:t>
            </a:r>
            <a:r>
              <a:rPr lang="en-US" altLang="ko-KR" sz="2800" b="1" dirty="0" smtClean="0"/>
              <a:t>(Tilt), </a:t>
            </a:r>
            <a:r>
              <a:rPr lang="ko-KR" altLang="en-US" sz="2800" b="1" dirty="0" smtClean="0"/>
              <a:t>리드</a:t>
            </a:r>
            <a:r>
              <a:rPr lang="en-US" altLang="ko-KR" sz="2800" b="1" dirty="0" smtClean="0"/>
              <a:t>(Reed) </a:t>
            </a:r>
            <a:r>
              <a:rPr lang="ko-KR" altLang="en-US" sz="2800" b="1" dirty="0" smtClean="0"/>
              <a:t>스위치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13129" y="23712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13.1 </a:t>
            </a:r>
            <a:r>
              <a:rPr lang="ko-KR" altLang="en-US" b="1" dirty="0" smtClean="0"/>
              <a:t>기울기 센서</a:t>
            </a:r>
            <a:r>
              <a:rPr lang="en-US" altLang="ko-KR" b="1" dirty="0" smtClean="0"/>
              <a:t>(Tilt)</a:t>
            </a:r>
            <a:endParaRPr lang="ko-KR" altLang="en-US" b="1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07259080" descr="EMB000026d048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76" y="2371200"/>
            <a:ext cx="3048000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307264040" descr="EMB000026d048c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95" y="4410634"/>
            <a:ext cx="5395925" cy="14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5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307265720" descr="EMB000026d048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9" y="2259106"/>
            <a:ext cx="420370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42" y="2094183"/>
            <a:ext cx="5955366" cy="313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13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기울기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센서</a:t>
            </a:r>
            <a:r>
              <a:rPr lang="en-US" altLang="ko-KR" sz="2800" b="1" dirty="0" smtClean="0"/>
              <a:t>(Tilt), </a:t>
            </a:r>
            <a:r>
              <a:rPr lang="ko-KR" altLang="en-US" sz="2800" b="1" dirty="0" smtClean="0"/>
              <a:t>리드</a:t>
            </a:r>
            <a:r>
              <a:rPr lang="en-US" altLang="ko-KR" sz="2800" b="1" dirty="0" smtClean="0"/>
              <a:t>(Reed) </a:t>
            </a:r>
            <a:r>
              <a:rPr lang="ko-KR" altLang="en-US" sz="2800" b="1" dirty="0" smtClean="0"/>
              <a:t>스위치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0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247019"/>
            <a:ext cx="9485405" cy="498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5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213596"/>
            <a:ext cx="11064538" cy="204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9718" y="1335777"/>
            <a:ext cx="275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13.2 </a:t>
            </a:r>
            <a:r>
              <a:rPr lang="ko-KR" altLang="en-US" b="1" dirty="0" smtClean="0"/>
              <a:t>리드</a:t>
            </a:r>
            <a:r>
              <a:rPr lang="en-US" altLang="ko-KR" b="1" dirty="0" smtClean="0"/>
              <a:t>(Reed) </a:t>
            </a:r>
            <a:r>
              <a:rPr lang="ko-KR" altLang="en-US" b="1" dirty="0" smtClean="0"/>
              <a:t>스위치 </a:t>
            </a:r>
            <a:endParaRPr lang="ko-KR" alt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307261480" descr="EMB000026d049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92" y="2178940"/>
            <a:ext cx="6204416" cy="269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1" y="1266545"/>
            <a:ext cx="10711172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9718" y="1335777"/>
            <a:ext cx="275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13.2 </a:t>
            </a:r>
            <a:r>
              <a:rPr lang="ko-KR" altLang="en-US" b="1" dirty="0" smtClean="0"/>
              <a:t>리드</a:t>
            </a:r>
            <a:r>
              <a:rPr lang="en-US" altLang="ko-KR" b="1" dirty="0" smtClean="0"/>
              <a:t>(Reed) </a:t>
            </a:r>
            <a:r>
              <a:rPr lang="ko-KR" altLang="en-US" b="1" dirty="0" smtClean="0"/>
              <a:t>스위치 </a:t>
            </a:r>
            <a:endParaRPr lang="ko-KR" alt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42185128" descr="EMB000026d049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" y="2366683"/>
            <a:ext cx="38544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31" y="2151529"/>
            <a:ext cx="6224855" cy="342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5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9" y="1277470"/>
            <a:ext cx="9836322" cy="541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5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0" y="1440237"/>
            <a:ext cx="11068010" cy="204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 ~D9</a:t>
            </a:r>
            <a:r>
              <a:rPr lang="ko-KR" altLang="en-US" sz="2000" b="1" dirty="0"/>
              <a:t>에 기울기 센서</a:t>
            </a:r>
            <a:r>
              <a:rPr lang="en-US" altLang="ko-KR" sz="2000" b="1" dirty="0"/>
              <a:t>(Tilt), ~D10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LED-W, ~D11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LED-R</a:t>
            </a:r>
            <a:r>
              <a:rPr lang="ko-KR" altLang="en-US" sz="2000" b="1" dirty="0"/>
              <a:t>를 </a:t>
            </a:r>
            <a:r>
              <a:rPr lang="ko-KR" altLang="en-US" sz="2000" b="1" dirty="0" smtClean="0"/>
              <a:t>연결하도록 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기울기 센서의 출력 값이 ‘</a:t>
            </a:r>
            <a:r>
              <a:rPr lang="en-US" altLang="ko-KR" sz="2000" b="1" dirty="0"/>
              <a:t>1’ </a:t>
            </a:r>
            <a:r>
              <a:rPr lang="ko-KR" altLang="en-US" sz="2000" b="1" dirty="0"/>
              <a:t>이면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켜지도록 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기울기 센서의 출력 값이 ‘</a:t>
            </a:r>
            <a:r>
              <a:rPr lang="en-US" altLang="ko-KR" sz="2000" b="1" dirty="0"/>
              <a:t>0’</a:t>
            </a:r>
            <a:r>
              <a:rPr lang="ko-KR" altLang="en-US" sz="2000" b="1" dirty="0"/>
              <a:t>이면 </a:t>
            </a:r>
            <a:r>
              <a:rPr lang="en-US" altLang="ko-KR" sz="2000" b="1" dirty="0"/>
              <a:t>LED-R</a:t>
            </a:r>
            <a:r>
              <a:rPr lang="ko-KR" altLang="en-US" sz="2000" b="1" dirty="0"/>
              <a:t>이 켜지도록 프로그램을 작성해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2662" y="4115812"/>
            <a:ext cx="11161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대장장이 스마트 보드</a:t>
            </a:r>
            <a:r>
              <a:rPr lang="en-US" altLang="ko-KR" sz="2000" b="1" dirty="0"/>
              <a:t>(UNO) ~D11</a:t>
            </a:r>
            <a:r>
              <a:rPr lang="ko-KR" altLang="en-US" sz="2000" b="1" dirty="0"/>
              <a:t>에 리드</a:t>
            </a:r>
            <a:r>
              <a:rPr lang="en-US" altLang="ko-KR" sz="2000" b="1" dirty="0"/>
              <a:t>(Reed) </a:t>
            </a:r>
            <a:r>
              <a:rPr lang="ko-KR" altLang="en-US" sz="2000" b="1" dirty="0"/>
              <a:t>센서</a:t>
            </a:r>
            <a:r>
              <a:rPr lang="en-US" altLang="ko-KR" sz="2000" b="1" dirty="0"/>
              <a:t>, ~</a:t>
            </a:r>
            <a:r>
              <a:rPr lang="en-US" altLang="ko-KR" sz="2000" b="1" dirty="0" smtClean="0"/>
              <a:t>D9</a:t>
            </a:r>
            <a:r>
              <a:rPr lang="ko-KR" altLang="en-US" sz="2000" b="1" dirty="0" smtClean="0"/>
              <a:t>에 </a:t>
            </a:r>
            <a:r>
              <a:rPr lang="en-US" altLang="ko-KR" sz="2000" b="1" dirty="0"/>
              <a:t>LED-W, ~</a:t>
            </a:r>
            <a:r>
              <a:rPr lang="en-US" altLang="ko-KR" sz="2000" b="1" dirty="0" smtClean="0"/>
              <a:t>D10</a:t>
            </a:r>
            <a:r>
              <a:rPr lang="ko-KR" altLang="en-US" sz="2000" b="1" dirty="0" smtClean="0"/>
              <a:t>에 </a:t>
            </a:r>
            <a:r>
              <a:rPr lang="en-US" altLang="ko-KR" sz="2000" b="1" dirty="0"/>
              <a:t>LED-R</a:t>
            </a:r>
            <a:r>
              <a:rPr lang="ko-KR" altLang="en-US" sz="2000" b="1" dirty="0"/>
              <a:t>를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연결하도록 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자성체를 리드 센서에 가까이 위치 시켜서 리드 센서의 출력 값이 ‘</a:t>
            </a:r>
            <a:r>
              <a:rPr lang="en-US" altLang="ko-KR" sz="2000" b="1" dirty="0"/>
              <a:t>1’ </a:t>
            </a:r>
            <a:r>
              <a:rPr lang="ko-KR" altLang="en-US" sz="2000" b="1" dirty="0"/>
              <a:t>이 </a:t>
            </a:r>
            <a:r>
              <a:rPr lang="ko-KR" altLang="en-US" sz="2000" b="1" dirty="0" smtClean="0"/>
              <a:t>되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면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가 켜지도록 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리드 센서 근처에 자성체를 제거하여 리드 센서의 출력 값이 ‘</a:t>
            </a:r>
            <a:r>
              <a:rPr lang="en-US" altLang="ko-KR" sz="2000" b="1" dirty="0"/>
              <a:t>0</a:t>
            </a:r>
            <a:r>
              <a:rPr lang="en-US" altLang="ko-KR" sz="2000" b="1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이 </a:t>
            </a:r>
            <a:r>
              <a:rPr lang="ko-KR" altLang="en-US" sz="2000" b="1" dirty="0"/>
              <a:t>되면 </a:t>
            </a:r>
            <a:r>
              <a:rPr lang="en-US" altLang="ko-KR" sz="2000" b="1" dirty="0"/>
              <a:t>LED-R</a:t>
            </a:r>
            <a:r>
              <a:rPr lang="ko-KR" altLang="en-US" sz="2000" b="1" dirty="0"/>
              <a:t>이 켜지도록 프로그램을 작성해 보시오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96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14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가변저항</a:t>
            </a:r>
            <a:r>
              <a:rPr lang="en-US" altLang="ko-KR" sz="2800" b="1" dirty="0" smtClean="0"/>
              <a:t>(Volume) 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2828600" descr="EMB00003aa85e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71" y="2608729"/>
            <a:ext cx="2366682" cy="21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82829000" descr="EMB00003aa85e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53" y="2312893"/>
            <a:ext cx="3036235" cy="34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82829000" descr="EMB00003aa85e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6" y="1667435"/>
            <a:ext cx="3808413" cy="27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1" y="1667435"/>
            <a:ext cx="6326655" cy="327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2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990600"/>
            <a:ext cx="9418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5" y="1103500"/>
            <a:ext cx="10678602" cy="207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9" y="1187543"/>
            <a:ext cx="10865554" cy="197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2662" y="1025533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연습문제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2660" y="1999770"/>
            <a:ext cx="11161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ko-KR" altLang="en-US" sz="2000" b="1" dirty="0" smtClean="0"/>
              <a:t>대장장이 </a:t>
            </a:r>
            <a:r>
              <a:rPr lang="ko-KR" altLang="en-US" sz="2000" b="1" dirty="0"/>
              <a:t>스마트 보드</a:t>
            </a:r>
            <a:r>
              <a:rPr lang="en-US" altLang="ko-KR" sz="2000" b="1" dirty="0"/>
              <a:t>(UNO)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A0</a:t>
            </a:r>
            <a:r>
              <a:rPr lang="ko-KR" altLang="en-US" sz="2000" b="1" dirty="0"/>
              <a:t>에 가변저항을 연결하고</a:t>
            </a:r>
            <a:r>
              <a:rPr lang="en-US" altLang="ko-KR" sz="2000" b="1" dirty="0"/>
              <a:t>, ~D10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LED-W, ~D11</a:t>
            </a:r>
            <a:r>
              <a:rPr lang="ko-KR" altLang="en-US" sz="2000" b="1" dirty="0"/>
              <a:t>에 </a:t>
            </a:r>
            <a:r>
              <a:rPr lang="en-US" altLang="ko-KR" sz="2000" b="1" dirty="0" smtClean="0"/>
              <a:t>LED-R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를 </a:t>
            </a:r>
            <a:r>
              <a:rPr lang="ko-KR" altLang="en-US" sz="2000" b="1" dirty="0"/>
              <a:t>연결하도록 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가변 저항에서 출력되는 전압 값에 따라 </a:t>
            </a:r>
            <a:r>
              <a:rPr lang="en-US" altLang="ko-KR" sz="2000" b="1" dirty="0"/>
              <a:t>LED-W</a:t>
            </a:r>
            <a:r>
              <a:rPr lang="ko-KR" altLang="en-US" sz="2000" b="1" dirty="0"/>
              <a:t>는 밝기가 </a:t>
            </a:r>
            <a:r>
              <a:rPr lang="ko-KR" altLang="en-US" sz="2000" b="1" dirty="0" smtClean="0"/>
              <a:t> 전압에  비례  </a:t>
            </a:r>
            <a:endParaRPr lang="en-US" altLang="ko-KR" sz="20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하도록 </a:t>
            </a:r>
            <a:r>
              <a:rPr lang="ko-KR" altLang="en-US" sz="2000" b="1" dirty="0"/>
              <a:t>하고</a:t>
            </a:r>
            <a:r>
              <a:rPr lang="en-US" altLang="ko-KR" sz="2000" b="1" dirty="0"/>
              <a:t>, LED-R</a:t>
            </a:r>
            <a:r>
              <a:rPr lang="ko-KR" altLang="en-US" sz="2000" b="1" dirty="0"/>
              <a:t>은 밝기가 전압에 반비례하도록 프로그램 하시오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745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9956</TotalTime>
  <Words>1884</Words>
  <Application>Microsoft Office PowerPoint</Application>
  <PresentationFormat>사용자 지정</PresentationFormat>
  <Paragraphs>371</Paragraphs>
  <Slides>100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Jaehwi Kim</dc:creator>
  <cp:lastModifiedBy>Windows 사용자</cp:lastModifiedBy>
  <cp:revision>407</cp:revision>
  <dcterms:created xsi:type="dcterms:W3CDTF">2016-02-01T06:15:35Z</dcterms:created>
  <dcterms:modified xsi:type="dcterms:W3CDTF">2019-09-17T11:31:17Z</dcterms:modified>
</cp:coreProperties>
</file>